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46"/>
  </p:notesMasterIdLst>
  <p:handoutMasterIdLst>
    <p:handoutMasterId r:id="rId147"/>
  </p:handoutMasterIdLst>
  <p:sldIdLst>
    <p:sldId id="349" r:id="rId2"/>
    <p:sldId id="338" r:id="rId3"/>
    <p:sldId id="257" r:id="rId4"/>
    <p:sldId id="258" r:id="rId5"/>
    <p:sldId id="259" r:id="rId6"/>
    <p:sldId id="260" r:id="rId7"/>
    <p:sldId id="352" r:id="rId8"/>
    <p:sldId id="385" r:id="rId9"/>
    <p:sldId id="413" r:id="rId10"/>
    <p:sldId id="345" r:id="rId11"/>
    <p:sldId id="346" r:id="rId12"/>
    <p:sldId id="369" r:id="rId13"/>
    <p:sldId id="370" r:id="rId14"/>
    <p:sldId id="371" r:id="rId15"/>
    <p:sldId id="372" r:id="rId16"/>
    <p:sldId id="373" r:id="rId17"/>
    <p:sldId id="374" r:id="rId18"/>
    <p:sldId id="383" r:id="rId19"/>
    <p:sldId id="510" r:id="rId20"/>
    <p:sldId id="509" r:id="rId21"/>
    <p:sldId id="511" r:id="rId22"/>
    <p:sldId id="512" r:id="rId23"/>
    <p:sldId id="514" r:id="rId24"/>
    <p:sldId id="513" r:id="rId25"/>
    <p:sldId id="503" r:id="rId26"/>
    <p:sldId id="508" r:id="rId27"/>
    <p:sldId id="398" r:id="rId28"/>
    <p:sldId id="348" r:id="rId29"/>
    <p:sldId id="506" r:id="rId30"/>
    <p:sldId id="507" r:id="rId31"/>
    <p:sldId id="399" r:id="rId32"/>
    <p:sldId id="412" r:id="rId33"/>
    <p:sldId id="407" r:id="rId34"/>
    <p:sldId id="411" r:id="rId35"/>
    <p:sldId id="410" r:id="rId36"/>
    <p:sldId id="504" r:id="rId37"/>
    <p:sldId id="505" r:id="rId38"/>
    <p:sldId id="384" r:id="rId39"/>
    <p:sldId id="454" r:id="rId40"/>
    <p:sldId id="455" r:id="rId41"/>
    <p:sldId id="456" r:id="rId42"/>
    <p:sldId id="457" r:id="rId43"/>
    <p:sldId id="458" r:id="rId44"/>
    <p:sldId id="459" r:id="rId45"/>
    <p:sldId id="453" r:id="rId46"/>
    <p:sldId id="386" r:id="rId47"/>
    <p:sldId id="387" r:id="rId48"/>
    <p:sldId id="460" r:id="rId49"/>
    <p:sldId id="461" r:id="rId50"/>
    <p:sldId id="462" r:id="rId51"/>
    <p:sldId id="463" r:id="rId52"/>
    <p:sldId id="464" r:id="rId53"/>
    <p:sldId id="465" r:id="rId54"/>
    <p:sldId id="466" r:id="rId55"/>
    <p:sldId id="467" r:id="rId56"/>
    <p:sldId id="468" r:id="rId57"/>
    <p:sldId id="469" r:id="rId58"/>
    <p:sldId id="470" r:id="rId59"/>
    <p:sldId id="471" r:id="rId60"/>
    <p:sldId id="472" r:id="rId61"/>
    <p:sldId id="473" r:id="rId62"/>
    <p:sldId id="474" r:id="rId63"/>
    <p:sldId id="475" r:id="rId64"/>
    <p:sldId id="522" r:id="rId65"/>
    <p:sldId id="523" r:id="rId66"/>
    <p:sldId id="524" r:id="rId67"/>
    <p:sldId id="525" r:id="rId68"/>
    <p:sldId id="526" r:id="rId69"/>
    <p:sldId id="521" r:id="rId70"/>
    <p:sldId id="516" r:id="rId71"/>
    <p:sldId id="515" r:id="rId72"/>
    <p:sldId id="517" r:id="rId73"/>
    <p:sldId id="518" r:id="rId74"/>
    <p:sldId id="520" r:id="rId75"/>
    <p:sldId id="519" r:id="rId76"/>
    <p:sldId id="476" r:id="rId77"/>
    <p:sldId id="480" r:id="rId78"/>
    <p:sldId id="481" r:id="rId79"/>
    <p:sldId id="483" r:id="rId80"/>
    <p:sldId id="484" r:id="rId81"/>
    <p:sldId id="485" r:id="rId82"/>
    <p:sldId id="486" r:id="rId83"/>
    <p:sldId id="482" r:id="rId84"/>
    <p:sldId id="487" r:id="rId85"/>
    <p:sldId id="488" r:id="rId86"/>
    <p:sldId id="489" r:id="rId87"/>
    <p:sldId id="490" r:id="rId88"/>
    <p:sldId id="491" r:id="rId89"/>
    <p:sldId id="492" r:id="rId90"/>
    <p:sldId id="493" r:id="rId91"/>
    <p:sldId id="494" r:id="rId92"/>
    <p:sldId id="496" r:id="rId93"/>
    <p:sldId id="497" r:id="rId94"/>
    <p:sldId id="498" r:id="rId95"/>
    <p:sldId id="495" r:id="rId96"/>
    <p:sldId id="499" r:id="rId97"/>
    <p:sldId id="500" r:id="rId98"/>
    <p:sldId id="501" r:id="rId99"/>
    <p:sldId id="477" r:id="rId100"/>
    <p:sldId id="478" r:id="rId101"/>
    <p:sldId id="375" r:id="rId102"/>
    <p:sldId id="376" r:id="rId103"/>
    <p:sldId id="377" r:id="rId104"/>
    <p:sldId id="378" r:id="rId105"/>
    <p:sldId id="379" r:id="rId106"/>
    <p:sldId id="380" r:id="rId107"/>
    <p:sldId id="381" r:id="rId108"/>
    <p:sldId id="382" r:id="rId109"/>
    <p:sldId id="479" r:id="rId110"/>
    <p:sldId id="388" r:id="rId111"/>
    <p:sldId id="502" r:id="rId112"/>
    <p:sldId id="527" r:id="rId113"/>
    <p:sldId id="528" r:id="rId114"/>
    <p:sldId id="529" r:id="rId115"/>
    <p:sldId id="530" r:id="rId116"/>
    <p:sldId id="531" r:id="rId117"/>
    <p:sldId id="532" r:id="rId118"/>
    <p:sldId id="533" r:id="rId119"/>
    <p:sldId id="534" r:id="rId120"/>
    <p:sldId id="535" r:id="rId121"/>
    <p:sldId id="536" r:id="rId122"/>
    <p:sldId id="537" r:id="rId123"/>
    <p:sldId id="538" r:id="rId124"/>
    <p:sldId id="539" r:id="rId125"/>
    <p:sldId id="540" r:id="rId126"/>
    <p:sldId id="541" r:id="rId127"/>
    <p:sldId id="542" r:id="rId128"/>
    <p:sldId id="543" r:id="rId129"/>
    <p:sldId id="544" r:id="rId130"/>
    <p:sldId id="545" r:id="rId131"/>
    <p:sldId id="546" r:id="rId132"/>
    <p:sldId id="547" r:id="rId133"/>
    <p:sldId id="548" r:id="rId134"/>
    <p:sldId id="549" r:id="rId135"/>
    <p:sldId id="550" r:id="rId136"/>
    <p:sldId id="551" r:id="rId137"/>
    <p:sldId id="552" r:id="rId138"/>
    <p:sldId id="553" r:id="rId139"/>
    <p:sldId id="554" r:id="rId140"/>
    <p:sldId id="555" r:id="rId141"/>
    <p:sldId id="556" r:id="rId142"/>
    <p:sldId id="559" r:id="rId143"/>
    <p:sldId id="557" r:id="rId144"/>
    <p:sldId id="558" r:id="rId145"/>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07.06.2024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07.06.2024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11</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41</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97</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07.06.2024</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07/06/2024</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07.06.2024</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07.06.2024</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0.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77.png"/><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140.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Big Data i Data Science - Zastosowanie algorytmów sztucznej inteligencji</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5A0E87F8-58D6-858D-AC2E-852A9418C8A9}"/>
              </a:ext>
            </a:extLst>
          </p:cNvPr>
          <p:cNvSpPr txBox="1"/>
          <p:nvPr/>
        </p:nvSpPr>
        <p:spPr>
          <a:xfrm>
            <a:off x="900544" y="2043545"/>
            <a:ext cx="7529946" cy="914400"/>
          </a:xfrm>
          <a:prstGeom prst="rect">
            <a:avLst/>
          </a:prstGeom>
        </p:spPr>
        <p:txBody>
          <a:bodyPr vert="horz" wrap="none" lIns="91440" tIns="45720" rIns="91440" bIns="45720" rtlCol="0">
            <a:normAutofit/>
          </a:bodyPr>
          <a:lstStyle/>
          <a:p>
            <a:r>
              <a:rPr lang="pl-PL" sz="4000" dirty="0"/>
              <a:t>NAIWNE SIECI BAYESOWSKIE</a:t>
            </a:r>
          </a:p>
        </p:txBody>
      </p:sp>
    </p:spTree>
    <p:extLst>
      <p:ext uri="{BB962C8B-B14F-4D97-AF65-F5344CB8AC3E}">
        <p14:creationId xmlns:p14="http://schemas.microsoft.com/office/powerpoint/2010/main" val="20391567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839E6C-7C5F-B572-FE99-1EACE024DBFB}"/>
              </a:ext>
            </a:extLst>
          </p:cNvPr>
          <p:cNvPicPr>
            <a:picLocks noChangeAspect="1"/>
          </p:cNvPicPr>
          <p:nvPr/>
        </p:nvPicPr>
        <p:blipFill rotWithShape="1">
          <a:blip r:embed="rId2"/>
          <a:srcRect l="19924" t="14291" r="20228" b="9161"/>
          <a:stretch/>
        </p:blipFill>
        <p:spPr>
          <a:xfrm>
            <a:off x="642175" y="488610"/>
            <a:ext cx="6631144" cy="4558911"/>
          </a:xfrm>
          <a:prstGeom prst="rect">
            <a:avLst/>
          </a:prstGeom>
        </p:spPr>
      </p:pic>
    </p:spTree>
    <p:extLst>
      <p:ext uri="{BB962C8B-B14F-4D97-AF65-F5344CB8AC3E}">
        <p14:creationId xmlns:p14="http://schemas.microsoft.com/office/powerpoint/2010/main" val="32841341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2C6C98F-4433-CC9D-27D6-3DA59DFB575D}"/>
              </a:ext>
            </a:extLst>
          </p:cNvPr>
          <p:cNvPicPr>
            <a:picLocks noChangeAspect="1"/>
          </p:cNvPicPr>
          <p:nvPr/>
        </p:nvPicPr>
        <p:blipFill rotWithShape="1">
          <a:blip r:embed="rId2"/>
          <a:srcRect l="21145" t="20539" r="20611" b="2911"/>
          <a:stretch/>
        </p:blipFill>
        <p:spPr>
          <a:xfrm>
            <a:off x="704995" y="411829"/>
            <a:ext cx="6547384" cy="4625217"/>
          </a:xfrm>
          <a:prstGeom prst="rect">
            <a:avLst/>
          </a:prstGeom>
        </p:spPr>
      </p:pic>
    </p:spTree>
    <p:extLst>
      <p:ext uri="{BB962C8B-B14F-4D97-AF65-F5344CB8AC3E}">
        <p14:creationId xmlns:p14="http://schemas.microsoft.com/office/powerpoint/2010/main" val="29277123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0FEB811-9F42-DADC-D9A9-84CE02C85B70}"/>
              </a:ext>
            </a:extLst>
          </p:cNvPr>
          <p:cNvPicPr>
            <a:picLocks noChangeAspect="1"/>
          </p:cNvPicPr>
          <p:nvPr/>
        </p:nvPicPr>
        <p:blipFill rotWithShape="1">
          <a:blip r:embed="rId2"/>
          <a:srcRect l="21145" t="16989" r="20153" b="4473"/>
          <a:stretch/>
        </p:blipFill>
        <p:spPr>
          <a:xfrm>
            <a:off x="670094" y="217587"/>
            <a:ext cx="6547383" cy="4708326"/>
          </a:xfrm>
          <a:prstGeom prst="rect">
            <a:avLst/>
          </a:prstGeom>
        </p:spPr>
      </p:pic>
    </p:spTree>
    <p:extLst>
      <p:ext uri="{BB962C8B-B14F-4D97-AF65-F5344CB8AC3E}">
        <p14:creationId xmlns:p14="http://schemas.microsoft.com/office/powerpoint/2010/main" val="24673101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D14146D-F355-8C92-AD6A-D854E7CFD9B8}"/>
              </a:ext>
            </a:extLst>
          </p:cNvPr>
          <p:cNvPicPr>
            <a:picLocks noChangeAspect="1"/>
          </p:cNvPicPr>
          <p:nvPr/>
        </p:nvPicPr>
        <p:blipFill rotWithShape="1">
          <a:blip r:embed="rId2"/>
          <a:srcRect l="20076" t="15284" r="20154" b="7457"/>
          <a:stretch/>
        </p:blipFill>
        <p:spPr>
          <a:xfrm>
            <a:off x="404847" y="209403"/>
            <a:ext cx="6847531" cy="4757417"/>
          </a:xfrm>
          <a:prstGeom prst="rect">
            <a:avLst/>
          </a:prstGeom>
        </p:spPr>
      </p:pic>
    </p:spTree>
    <p:extLst>
      <p:ext uri="{BB962C8B-B14F-4D97-AF65-F5344CB8AC3E}">
        <p14:creationId xmlns:p14="http://schemas.microsoft.com/office/powerpoint/2010/main" val="21511758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CEB2744-22BA-C093-207E-890F987B100A}"/>
              </a:ext>
            </a:extLst>
          </p:cNvPr>
          <p:cNvPicPr>
            <a:picLocks noChangeAspect="1"/>
          </p:cNvPicPr>
          <p:nvPr/>
        </p:nvPicPr>
        <p:blipFill rotWithShape="1">
          <a:blip r:embed="rId2"/>
          <a:srcRect l="20764" t="14575" r="20687" b="10013"/>
          <a:stretch/>
        </p:blipFill>
        <p:spPr>
          <a:xfrm>
            <a:off x="383909" y="153563"/>
            <a:ext cx="6815732" cy="4718584"/>
          </a:xfrm>
          <a:prstGeom prst="rect">
            <a:avLst/>
          </a:prstGeom>
        </p:spPr>
      </p:pic>
    </p:spTree>
    <p:extLst>
      <p:ext uri="{BB962C8B-B14F-4D97-AF65-F5344CB8AC3E}">
        <p14:creationId xmlns:p14="http://schemas.microsoft.com/office/powerpoint/2010/main" val="28306904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36409BA-F879-DD17-E75D-1E2CF3D9E90B}"/>
              </a:ext>
            </a:extLst>
          </p:cNvPr>
          <p:cNvPicPr>
            <a:picLocks noChangeAspect="1"/>
          </p:cNvPicPr>
          <p:nvPr/>
        </p:nvPicPr>
        <p:blipFill rotWithShape="1">
          <a:blip r:embed="rId2"/>
          <a:srcRect l="21145" t="20966" r="20763" b="2627"/>
          <a:stretch/>
        </p:blipFill>
        <p:spPr>
          <a:xfrm>
            <a:off x="488610" y="258264"/>
            <a:ext cx="6826589" cy="4826157"/>
          </a:xfrm>
          <a:prstGeom prst="rect">
            <a:avLst/>
          </a:prstGeom>
        </p:spPr>
      </p:pic>
    </p:spTree>
    <p:extLst>
      <p:ext uri="{BB962C8B-B14F-4D97-AF65-F5344CB8AC3E}">
        <p14:creationId xmlns:p14="http://schemas.microsoft.com/office/powerpoint/2010/main" val="137008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D924EB0-6219-4D36-B84A-304C96A6EF6A}"/>
              </a:ext>
            </a:extLst>
          </p:cNvPr>
          <p:cNvPicPr>
            <a:picLocks noChangeAspect="1"/>
          </p:cNvPicPr>
          <p:nvPr/>
        </p:nvPicPr>
        <p:blipFill rotWithShape="1">
          <a:blip r:embed="rId2"/>
          <a:srcRect l="20534" t="18267" r="20687" b="5041"/>
          <a:stretch/>
        </p:blipFill>
        <p:spPr>
          <a:xfrm>
            <a:off x="446730" y="199376"/>
            <a:ext cx="7049955" cy="4944124"/>
          </a:xfrm>
          <a:prstGeom prst="rect">
            <a:avLst/>
          </a:prstGeom>
        </p:spPr>
      </p:pic>
    </p:spTree>
    <p:extLst>
      <p:ext uri="{BB962C8B-B14F-4D97-AF65-F5344CB8AC3E}">
        <p14:creationId xmlns:p14="http://schemas.microsoft.com/office/powerpoint/2010/main" val="1052068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EB26954-D5AD-7B40-5A1E-626D7421E0B5}"/>
              </a:ext>
            </a:extLst>
          </p:cNvPr>
          <p:cNvSpPr>
            <a:spLocks noGrp="1"/>
          </p:cNvSpPr>
          <p:nvPr>
            <p:ph type="body" sz="quarter" idx="25"/>
          </p:nvPr>
        </p:nvSpPr>
        <p:spPr/>
        <p:txBody>
          <a:bodyPr>
            <a:normAutofit/>
          </a:bodyPr>
          <a:lstStyle/>
          <a:p>
            <a:r>
              <a:rPr lang="pl-PL" dirty="0"/>
              <a:t>BIG DATA</a:t>
            </a:r>
          </a:p>
        </p:txBody>
      </p:sp>
      <p:sp>
        <p:nvSpPr>
          <p:cNvPr id="3" name="Symbol zastępczy tekstu 2">
            <a:extLst>
              <a:ext uri="{FF2B5EF4-FFF2-40B4-BE49-F238E27FC236}">
                <a16:creationId xmlns:a16="http://schemas.microsoft.com/office/drawing/2014/main" id="{320DD082-2501-126F-EF36-F73A210ADF8C}"/>
              </a:ext>
            </a:extLst>
          </p:cNvPr>
          <p:cNvSpPr>
            <a:spLocks noGrp="1"/>
          </p:cNvSpPr>
          <p:nvPr>
            <p:ph type="body" sz="quarter" idx="27"/>
          </p:nvPr>
        </p:nvSpPr>
        <p:spPr/>
        <p:txBody>
          <a:bodyPr/>
          <a:lstStyle/>
          <a:p>
            <a:r>
              <a:rPr lang="pl-PL" dirty="0"/>
              <a:t>Big Data to termin używany do opisania ogromnych ilości danych, które są zbyt obszerne i złożone, aby mogły być przetwarzane przez tradycyjne systemy zarządzania danymi. Oto kluczowe cechy i aspekty Big Data:</a:t>
            </a:r>
          </a:p>
          <a:p>
            <a:endParaRPr lang="pl-PL" dirty="0"/>
          </a:p>
          <a:p>
            <a:r>
              <a:rPr lang="pl-PL" dirty="0"/>
              <a:t>Wolumen (Volume):Odnosi się do ogromnych ilości danych generowanych i przechowywanych przez organizacje. Przykłady obejmują dane z mediów społecznościowych, transakcje biznesowe, sensory </a:t>
            </a:r>
            <a:r>
              <a:rPr lang="pl-PL" dirty="0" err="1"/>
              <a:t>IoT</a:t>
            </a:r>
            <a:r>
              <a:rPr lang="pl-PL" dirty="0"/>
              <a:t> (Internet of </a:t>
            </a:r>
            <a:r>
              <a:rPr lang="pl-PL" dirty="0" err="1"/>
              <a:t>Things</a:t>
            </a:r>
            <a:r>
              <a:rPr lang="pl-PL" dirty="0"/>
              <a:t>) itp.</a:t>
            </a:r>
          </a:p>
          <a:p>
            <a:endParaRPr lang="pl-PL" dirty="0"/>
          </a:p>
          <a:p>
            <a:r>
              <a:rPr lang="pl-PL" dirty="0"/>
              <a:t>Różnorodność (</a:t>
            </a:r>
            <a:r>
              <a:rPr lang="pl-PL" dirty="0" err="1"/>
              <a:t>Variety</a:t>
            </a:r>
            <a:r>
              <a:rPr lang="pl-PL" dirty="0"/>
              <a:t>):Dane pochodzą z różnych źródeł i występują w różnych formatach, takich jak teksty, obrazy, wideo, dane GPS, logi serwerów, itp. Różnorodność danych wymaga zaawansowanych technik analizy, aby wydobyć z nich wartościowe informacje.</a:t>
            </a:r>
          </a:p>
        </p:txBody>
      </p:sp>
    </p:spTree>
    <p:extLst>
      <p:ext uri="{BB962C8B-B14F-4D97-AF65-F5344CB8AC3E}">
        <p14:creationId xmlns:p14="http://schemas.microsoft.com/office/powerpoint/2010/main" val="35123696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6400651-42FE-D775-AA76-714850D3CA1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D7D3100C-4EF7-4CEB-9B54-7616EF455A8B}"/>
              </a:ext>
            </a:extLst>
          </p:cNvPr>
          <p:cNvSpPr>
            <a:spLocks noGrp="1"/>
          </p:cNvSpPr>
          <p:nvPr>
            <p:ph type="body" sz="quarter" idx="27"/>
          </p:nvPr>
        </p:nvSpPr>
        <p:spPr/>
        <p:txBody>
          <a:bodyPr/>
          <a:lstStyle/>
          <a:p>
            <a:r>
              <a:rPr lang="pl-PL" dirty="0"/>
              <a:t>Prędkość (</a:t>
            </a:r>
            <a:r>
              <a:rPr lang="pl-PL" dirty="0" err="1"/>
              <a:t>Velocity</a:t>
            </a:r>
            <a:r>
              <a:rPr lang="pl-PL" dirty="0"/>
              <a:t>): Szybkość, z jaką nowe dane są generowane i przetwarzane. W przypadku niektórych aplikacji, takich jak analiza danych w czasie rzeczywistym, prędkość jest kluczowym czynnikiem.</a:t>
            </a:r>
          </a:p>
          <a:p>
            <a:endParaRPr lang="pl-PL" dirty="0"/>
          </a:p>
          <a:p>
            <a:r>
              <a:rPr lang="pl-PL" dirty="0"/>
              <a:t>Wiarygodność (</a:t>
            </a:r>
            <a:r>
              <a:rPr lang="pl-PL" dirty="0" err="1"/>
              <a:t>Veracity</a:t>
            </a:r>
            <a:r>
              <a:rPr lang="pl-PL" dirty="0"/>
              <a:t>): Odnosi się do jakości i dokładności danych. Dane mogą być niekompletne, niedokładne lub niespójne, co wymaga technik do ich oczyszczenia i weryfikacji.</a:t>
            </a:r>
          </a:p>
          <a:p>
            <a:endParaRPr lang="pl-PL" dirty="0"/>
          </a:p>
          <a:p>
            <a:r>
              <a:rPr lang="pl-PL" dirty="0"/>
              <a:t>Wartość (Value): Ostateczny cel przetwarzania Big Data to wydobycie wartościowych informacji, które mogą wspierać podejmowanie decyzji, optymalizację procesów i innowacje.</a:t>
            </a:r>
          </a:p>
        </p:txBody>
      </p:sp>
    </p:spTree>
    <p:extLst>
      <p:ext uri="{BB962C8B-B14F-4D97-AF65-F5344CB8AC3E}">
        <p14:creationId xmlns:p14="http://schemas.microsoft.com/office/powerpoint/2010/main" val="3223247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C70FF92-6501-D311-A618-D62BBB4D5D5B}"/>
              </a:ext>
            </a:extLst>
          </p:cNvPr>
          <p:cNvSpPr>
            <a:spLocks noGrp="1"/>
          </p:cNvSpPr>
          <p:nvPr>
            <p:ph type="body" sz="quarter" idx="25"/>
          </p:nvPr>
        </p:nvSpPr>
        <p:spPr/>
        <p:txBody>
          <a:bodyPr/>
          <a:lstStyle/>
          <a:p>
            <a:r>
              <a:rPr lang="pl-PL" b="1" dirty="0"/>
              <a:t>Przykłady zastosowań Big Data:</a:t>
            </a:r>
          </a:p>
          <a:p>
            <a:endParaRPr lang="pl-PL" dirty="0"/>
          </a:p>
        </p:txBody>
      </p:sp>
      <p:sp>
        <p:nvSpPr>
          <p:cNvPr id="3" name="Symbol zastępczy tekstu 2">
            <a:extLst>
              <a:ext uri="{FF2B5EF4-FFF2-40B4-BE49-F238E27FC236}">
                <a16:creationId xmlns:a16="http://schemas.microsoft.com/office/drawing/2014/main" id="{18977A46-DFF0-29D9-8452-3B80A33CEFB3}"/>
              </a:ext>
            </a:extLst>
          </p:cNvPr>
          <p:cNvSpPr>
            <a:spLocks noGrp="1"/>
          </p:cNvSpPr>
          <p:nvPr>
            <p:ph type="body" sz="quarter" idx="27"/>
          </p:nvPr>
        </p:nvSpPr>
        <p:spPr/>
        <p:txBody>
          <a:bodyPr/>
          <a:lstStyle/>
          <a:p>
            <a:r>
              <a:rPr lang="pl-PL" dirty="0"/>
              <a:t> Biznes i marketing: Analiza </a:t>
            </a:r>
            <a:r>
              <a:rPr lang="pl-PL" dirty="0" err="1"/>
              <a:t>zachowań</a:t>
            </a:r>
            <a:r>
              <a:rPr lang="pl-PL" dirty="0"/>
              <a:t> klientów, personalizacja ofert, prognozowanie trendów rynkowych.</a:t>
            </a:r>
          </a:p>
          <a:p>
            <a:r>
              <a:rPr lang="pl-PL" dirty="0"/>
              <a:t> Zdrowie: Monitorowanie pacjentów, analiza dużych zestawów danych medycznych w celu wykrywania wzorców chorób, opracowywanie nowych leków.</a:t>
            </a:r>
          </a:p>
          <a:p>
            <a:r>
              <a:rPr lang="pl-PL" dirty="0"/>
              <a:t>Finanse: Wykrywanie oszustw, zarządzanie ryzykiem, analityka inwestycyjna.</a:t>
            </a:r>
          </a:p>
          <a:p>
            <a:r>
              <a:rPr lang="pl-PL" dirty="0"/>
              <a:t>Rząd i administracja publiczna: Monitorowanie i zarządzanie kryzysami, optymalizacja usług publicznych.</a:t>
            </a:r>
          </a:p>
          <a:p>
            <a:r>
              <a:rPr lang="pl-PL" dirty="0"/>
              <a:t>Przemysł: Optymalizacja produkcji, predykcyjne utrzymanie maszyn, zarządzanie łańcuchem dostaw.</a:t>
            </a:r>
          </a:p>
        </p:txBody>
      </p:sp>
    </p:spTree>
    <p:extLst>
      <p:ext uri="{BB962C8B-B14F-4D97-AF65-F5344CB8AC3E}">
        <p14:creationId xmlns:p14="http://schemas.microsoft.com/office/powerpoint/2010/main" val="4373734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84A093-42A9-B5C1-F056-8C871DA552DC}"/>
              </a:ext>
            </a:extLst>
          </p:cNvPr>
          <p:cNvSpPr>
            <a:spLocks noGrp="1"/>
          </p:cNvSpPr>
          <p:nvPr>
            <p:ph type="body" sz="quarter" idx="25"/>
          </p:nvPr>
        </p:nvSpPr>
        <p:spPr/>
        <p:txBody>
          <a:bodyPr/>
          <a:lstStyle/>
          <a:p>
            <a:r>
              <a:rPr lang="pl-PL" dirty="0" err="1"/>
              <a:t>Technlogie</a:t>
            </a:r>
            <a:endParaRPr lang="pl-PL" dirty="0"/>
          </a:p>
        </p:txBody>
      </p:sp>
      <p:sp>
        <p:nvSpPr>
          <p:cNvPr id="3" name="Symbol zastępczy tekstu 2">
            <a:extLst>
              <a:ext uri="{FF2B5EF4-FFF2-40B4-BE49-F238E27FC236}">
                <a16:creationId xmlns:a16="http://schemas.microsoft.com/office/drawing/2014/main" id="{4C5C26C7-AAEC-C594-4078-5D48C02AAD2E}"/>
              </a:ext>
            </a:extLst>
          </p:cNvPr>
          <p:cNvSpPr>
            <a:spLocks noGrp="1"/>
          </p:cNvSpPr>
          <p:nvPr>
            <p:ph type="body" sz="quarter" idx="27"/>
          </p:nvPr>
        </p:nvSpPr>
        <p:spPr/>
        <p:txBody>
          <a:bodyPr/>
          <a:lstStyle/>
          <a:p>
            <a:r>
              <a:rPr lang="pl-PL" dirty="0"/>
              <a:t> </a:t>
            </a:r>
            <a:r>
              <a:rPr lang="pl-PL" dirty="0" err="1"/>
              <a:t>Hadoop</a:t>
            </a:r>
            <a:r>
              <a:rPr lang="pl-PL" dirty="0"/>
              <a:t>: Platforma open-</a:t>
            </a:r>
            <a:r>
              <a:rPr lang="pl-PL" dirty="0" err="1"/>
              <a:t>source</a:t>
            </a:r>
            <a:r>
              <a:rPr lang="pl-PL" dirty="0"/>
              <a:t> do przechowywania i przetwarzania dużych zestawów danych w rozproszonym środowisku.</a:t>
            </a:r>
          </a:p>
          <a:p>
            <a:r>
              <a:rPr lang="pl-PL" dirty="0"/>
              <a:t>    Apache Spark: Szybki silnik przetwarzania dużych danych, który obsługuje różne języki programowania i jest szczególnie wydajny w analizie danych w czasie rzeczywistym.</a:t>
            </a:r>
          </a:p>
          <a:p>
            <a:r>
              <a:rPr lang="pl-PL" dirty="0"/>
              <a:t>    </a:t>
            </a:r>
            <a:r>
              <a:rPr lang="pl-PL" dirty="0" err="1"/>
              <a:t>NoSQL</a:t>
            </a:r>
            <a:r>
              <a:rPr lang="pl-PL" dirty="0"/>
              <a:t> </a:t>
            </a:r>
            <a:r>
              <a:rPr lang="pl-PL" dirty="0" err="1"/>
              <a:t>databases</a:t>
            </a:r>
            <a:r>
              <a:rPr lang="pl-PL" dirty="0"/>
              <a:t>: Bazy danych nierelacyjne (np. </a:t>
            </a:r>
            <a:r>
              <a:rPr lang="pl-PL" dirty="0" err="1"/>
              <a:t>MongoDB</a:t>
            </a:r>
            <a:r>
              <a:rPr lang="pl-PL" dirty="0"/>
              <a:t>, </a:t>
            </a:r>
            <a:r>
              <a:rPr lang="pl-PL" dirty="0" err="1"/>
              <a:t>Cassandra</a:t>
            </a:r>
            <a:r>
              <a:rPr lang="pl-PL" dirty="0"/>
              <a:t>) są zaprojektowane do obsługi dużych ilości różnorodnych danych.</a:t>
            </a:r>
          </a:p>
          <a:p>
            <a:r>
              <a:rPr lang="pl-PL" dirty="0"/>
              <a:t>    Tools for data </a:t>
            </a:r>
            <a:r>
              <a:rPr lang="pl-PL" dirty="0" err="1"/>
              <a:t>processing</a:t>
            </a:r>
            <a:r>
              <a:rPr lang="pl-PL" dirty="0"/>
              <a:t> and </a:t>
            </a:r>
            <a:r>
              <a:rPr lang="pl-PL" dirty="0" err="1"/>
              <a:t>analysis</a:t>
            </a:r>
            <a:r>
              <a:rPr lang="pl-PL" dirty="0"/>
              <a:t>: Narzędzia takie jak Apache </a:t>
            </a:r>
            <a:r>
              <a:rPr lang="pl-PL" dirty="0" err="1"/>
              <a:t>Flink</a:t>
            </a:r>
            <a:r>
              <a:rPr lang="pl-PL" dirty="0"/>
              <a:t>, Apache </a:t>
            </a:r>
            <a:r>
              <a:rPr lang="pl-PL" dirty="0" err="1"/>
              <a:t>Storm</a:t>
            </a:r>
            <a:r>
              <a:rPr lang="pl-PL" dirty="0"/>
              <a:t>, oraz platformy chmurowe (AWS, Google </a:t>
            </a:r>
            <a:r>
              <a:rPr lang="pl-PL" dirty="0" err="1"/>
              <a:t>Cloud</a:t>
            </a:r>
            <a:r>
              <a:rPr lang="pl-PL" dirty="0"/>
              <a:t>, Microsoft </a:t>
            </a:r>
            <a:r>
              <a:rPr lang="pl-PL" dirty="0" err="1"/>
              <a:t>Azure</a:t>
            </a:r>
            <a:r>
              <a:rPr lang="pl-PL" dirty="0"/>
              <a:t>) oferują różnorodne usługi do przetwarzania i analizy danych.</a:t>
            </a:r>
          </a:p>
        </p:txBody>
      </p:sp>
    </p:spTree>
    <p:extLst>
      <p:ext uri="{BB962C8B-B14F-4D97-AF65-F5344CB8AC3E}">
        <p14:creationId xmlns:p14="http://schemas.microsoft.com/office/powerpoint/2010/main" val="40232193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4DD108-8F4A-15DC-5E89-A826BEB8DF96}"/>
              </a:ext>
            </a:extLst>
          </p:cNvPr>
          <p:cNvSpPr>
            <a:spLocks noGrp="1"/>
          </p:cNvSpPr>
          <p:nvPr>
            <p:ph type="body" sz="quarter" idx="25"/>
          </p:nvPr>
        </p:nvSpPr>
        <p:spPr/>
        <p:txBody>
          <a:bodyPr/>
          <a:lstStyle/>
          <a:p>
            <a:r>
              <a:rPr lang="pl-PL" dirty="0"/>
              <a:t>Wyzwania</a:t>
            </a:r>
          </a:p>
        </p:txBody>
      </p:sp>
      <p:sp>
        <p:nvSpPr>
          <p:cNvPr id="3" name="Symbol zastępczy tekstu 2">
            <a:extLst>
              <a:ext uri="{FF2B5EF4-FFF2-40B4-BE49-F238E27FC236}">
                <a16:creationId xmlns:a16="http://schemas.microsoft.com/office/drawing/2014/main" id="{C93721FB-B0C2-F01A-AA01-AE055BC8CF0F}"/>
              </a:ext>
            </a:extLst>
          </p:cNvPr>
          <p:cNvSpPr>
            <a:spLocks noGrp="1"/>
          </p:cNvSpPr>
          <p:nvPr>
            <p:ph type="body" sz="quarter" idx="27"/>
          </p:nvPr>
        </p:nvSpPr>
        <p:spPr/>
        <p:txBody>
          <a:bodyPr/>
          <a:lstStyle/>
          <a:p>
            <a:r>
              <a:rPr lang="pl-PL" dirty="0"/>
              <a:t> Przechowywanie danych: Znalezienie efektywnych sposobów przechowywania ogromnych ilości danych.</a:t>
            </a:r>
          </a:p>
          <a:p>
            <a:r>
              <a:rPr lang="pl-PL" dirty="0"/>
              <a:t>    Przetwarzanie danych: Opracowanie technologii i algorytmów zdolnych do przetwarzania i analizowania dużych zestawów danych w rozsądnym czasie.</a:t>
            </a:r>
          </a:p>
          <a:p>
            <a:r>
              <a:rPr lang="pl-PL" dirty="0"/>
              <a:t>    Bezpieczeństwo i prywatność: Ochrona danych przed nieautoryzowanym dostępem i zapewnienie zgodności z regulacjami dotyczącymi prywatności.</a:t>
            </a:r>
          </a:p>
        </p:txBody>
      </p:sp>
    </p:spTree>
    <p:extLst>
      <p:ext uri="{BB962C8B-B14F-4D97-AF65-F5344CB8AC3E}">
        <p14:creationId xmlns:p14="http://schemas.microsoft.com/office/powerpoint/2010/main" val="22618756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DFB931A-71B3-E0C9-F797-1E7928294EEC}"/>
              </a:ext>
            </a:extLst>
          </p:cNvPr>
          <p:cNvSpPr>
            <a:spLocks noGrp="1"/>
          </p:cNvSpPr>
          <p:nvPr>
            <p:ph type="body" sz="quarter" idx="25"/>
          </p:nvPr>
        </p:nvSpPr>
        <p:spPr/>
        <p:txBody>
          <a:bodyPr/>
          <a:lstStyle/>
          <a:p>
            <a:r>
              <a:rPr lang="pl-PL" dirty="0"/>
              <a:t>Data Science</a:t>
            </a:r>
          </a:p>
        </p:txBody>
      </p:sp>
      <p:sp>
        <p:nvSpPr>
          <p:cNvPr id="3" name="Symbol zastępczy tekstu 2">
            <a:extLst>
              <a:ext uri="{FF2B5EF4-FFF2-40B4-BE49-F238E27FC236}">
                <a16:creationId xmlns:a16="http://schemas.microsoft.com/office/drawing/2014/main" id="{29B85A1D-29BF-77C3-2740-52582F312663}"/>
              </a:ext>
            </a:extLst>
          </p:cNvPr>
          <p:cNvSpPr>
            <a:spLocks noGrp="1"/>
          </p:cNvSpPr>
          <p:nvPr>
            <p:ph type="body" sz="quarter" idx="27"/>
          </p:nvPr>
        </p:nvSpPr>
        <p:spPr>
          <a:xfrm>
            <a:off x="454025" y="1303913"/>
            <a:ext cx="8235950" cy="1917269"/>
          </a:xfrm>
        </p:spPr>
        <p:txBody>
          <a:bodyPr/>
          <a:lstStyle/>
          <a:p>
            <a:pPr marL="0" indent="0">
              <a:buNone/>
            </a:pPr>
            <a:r>
              <a:rPr lang="pl-PL" dirty="0"/>
              <a:t>Data Science to interdyscyplinarna dziedzina, która łączy metody matematyczne, statystyczne, informatyczne oraz domenową wiedzę specjalistyczną, aby analizować i interpretować zbiory danych. </a:t>
            </a:r>
          </a:p>
          <a:p>
            <a:pPr marL="0" indent="0">
              <a:buNone/>
            </a:pPr>
            <a:r>
              <a:rPr lang="pl-PL" dirty="0"/>
              <a:t>Celem data science jest odkrywanie ukrytych wzorców, generowanie wiedzy i podejmowanie lepszych decyzji na podstawie analizy danych. </a:t>
            </a:r>
          </a:p>
        </p:txBody>
      </p:sp>
    </p:spTree>
    <p:extLst>
      <p:ext uri="{BB962C8B-B14F-4D97-AF65-F5344CB8AC3E}">
        <p14:creationId xmlns:p14="http://schemas.microsoft.com/office/powerpoint/2010/main" val="5149401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235FE6B-F5C2-3065-4818-A7B5ADE543FD}"/>
              </a:ext>
            </a:extLst>
          </p:cNvPr>
          <p:cNvSpPr>
            <a:spLocks noGrp="1"/>
          </p:cNvSpPr>
          <p:nvPr>
            <p:ph type="body" sz="quarter" idx="25"/>
          </p:nvPr>
        </p:nvSpPr>
        <p:spPr/>
        <p:txBody>
          <a:bodyPr/>
          <a:lstStyle/>
          <a:p>
            <a:r>
              <a:rPr lang="pl-PL" dirty="0"/>
              <a:t>Kluczowe elementy</a:t>
            </a:r>
          </a:p>
        </p:txBody>
      </p:sp>
      <p:sp>
        <p:nvSpPr>
          <p:cNvPr id="3" name="Symbol zastępczy tekstu 2">
            <a:extLst>
              <a:ext uri="{FF2B5EF4-FFF2-40B4-BE49-F238E27FC236}">
                <a16:creationId xmlns:a16="http://schemas.microsoft.com/office/drawing/2014/main" id="{E3BD75B0-9645-0688-5A19-739A4626F42F}"/>
              </a:ext>
            </a:extLst>
          </p:cNvPr>
          <p:cNvSpPr>
            <a:spLocks noGrp="1"/>
          </p:cNvSpPr>
          <p:nvPr>
            <p:ph type="body" sz="quarter" idx="27"/>
          </p:nvPr>
        </p:nvSpPr>
        <p:spPr/>
        <p:txBody>
          <a:bodyPr/>
          <a:lstStyle/>
          <a:p>
            <a:pPr marL="0" indent="0">
              <a:buNone/>
            </a:pPr>
            <a:r>
              <a:rPr lang="pl-PL" b="1" dirty="0"/>
              <a:t>1. Zbieranie Danych</a:t>
            </a:r>
          </a:p>
          <a:p>
            <a:pPr lvl="1">
              <a:buFont typeface="Arial" panose="020B0604020202020204" pitchFamily="34" charset="0"/>
              <a:buChar char="•"/>
            </a:pPr>
            <a:r>
              <a:rPr lang="pl-PL" b="1" dirty="0"/>
              <a:t>Źródła danych</a:t>
            </a:r>
            <a:r>
              <a:rPr lang="pl-PL" dirty="0"/>
              <a:t>: Dane mogą pochodzić z różnych źródeł, takich jak bazy danych, </a:t>
            </a:r>
            <a:r>
              <a:rPr lang="pl-PL" dirty="0" err="1"/>
              <a:t>internet</a:t>
            </a:r>
            <a:r>
              <a:rPr lang="pl-PL" dirty="0"/>
              <a:t>, sensory </a:t>
            </a:r>
            <a:r>
              <a:rPr lang="pl-PL" dirty="0" err="1"/>
              <a:t>IoT</a:t>
            </a:r>
            <a:r>
              <a:rPr lang="pl-PL" dirty="0"/>
              <a:t>, media społecznościowe, pliki CSV itp.</a:t>
            </a:r>
          </a:p>
          <a:p>
            <a:pPr lvl="1">
              <a:buFont typeface="Arial" panose="020B0604020202020204" pitchFamily="34" charset="0"/>
              <a:buChar char="•"/>
            </a:pPr>
            <a:r>
              <a:rPr lang="pl-PL" b="1" dirty="0"/>
              <a:t>Rodzaje danych</a:t>
            </a:r>
            <a:r>
              <a:rPr lang="pl-PL" dirty="0"/>
              <a:t>: Dane mogą być strukturalne (tabele w bazach danych), </a:t>
            </a:r>
            <a:r>
              <a:rPr lang="pl-PL" dirty="0" err="1"/>
              <a:t>półstrukturalne</a:t>
            </a:r>
            <a:r>
              <a:rPr lang="pl-PL" dirty="0"/>
              <a:t> (XML, JSON), czy niestrukturalne (teksty, obrazy, wideo).</a:t>
            </a:r>
          </a:p>
          <a:p>
            <a:pPr marL="0" indent="0">
              <a:buNone/>
            </a:pPr>
            <a:r>
              <a:rPr lang="pl-PL" b="1" dirty="0"/>
              <a:t>2. Czyszczenie i Przetwarzanie Danych</a:t>
            </a:r>
          </a:p>
          <a:p>
            <a:pPr lvl="1">
              <a:buFont typeface="Arial" panose="020B0604020202020204" pitchFamily="34" charset="0"/>
              <a:buChar char="•"/>
            </a:pPr>
            <a:r>
              <a:rPr lang="pl-PL" b="1" dirty="0"/>
              <a:t>Czyszczenie</a:t>
            </a:r>
            <a:r>
              <a:rPr lang="pl-PL" dirty="0"/>
              <a:t>: Usuwanie brakujących wartości, korekcja błędów, eliminacja duplikatów.</a:t>
            </a:r>
          </a:p>
          <a:p>
            <a:pPr lvl="1">
              <a:buFont typeface="Arial" panose="020B0604020202020204" pitchFamily="34" charset="0"/>
              <a:buChar char="•"/>
            </a:pPr>
            <a:r>
              <a:rPr lang="pl-PL" b="1" dirty="0"/>
              <a:t>Przetwarzanie</a:t>
            </a:r>
            <a:r>
              <a:rPr lang="pl-PL" dirty="0"/>
              <a:t>: Transformacja danych, normalizacja, standaryzacja, ekstrakcja cech.</a:t>
            </a:r>
          </a:p>
          <a:p>
            <a:pPr marL="0" indent="0">
              <a:buNone/>
            </a:pPr>
            <a:endParaRPr lang="pl-PL" dirty="0"/>
          </a:p>
        </p:txBody>
      </p:sp>
    </p:spTree>
    <p:extLst>
      <p:ext uri="{BB962C8B-B14F-4D97-AF65-F5344CB8AC3E}">
        <p14:creationId xmlns:p14="http://schemas.microsoft.com/office/powerpoint/2010/main" val="39531284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CEF5BF5-9398-3926-3D6E-C91F3858F6DB}"/>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48CEB12-15D2-4C52-3EA6-83454F025057}"/>
              </a:ext>
            </a:extLst>
          </p:cNvPr>
          <p:cNvSpPr>
            <a:spLocks noGrp="1"/>
          </p:cNvSpPr>
          <p:nvPr>
            <p:ph type="body" sz="quarter" idx="27"/>
          </p:nvPr>
        </p:nvSpPr>
        <p:spPr/>
        <p:txBody>
          <a:bodyPr/>
          <a:lstStyle/>
          <a:p>
            <a:pPr marL="0" indent="0">
              <a:buNone/>
            </a:pPr>
            <a:r>
              <a:rPr lang="pl-PL" b="1" dirty="0"/>
              <a:t>3. Eksploracyjna Analiza Danych (EDA)</a:t>
            </a:r>
          </a:p>
          <a:p>
            <a:pPr lvl="1">
              <a:buFont typeface="Arial" panose="020B0604020202020204" pitchFamily="34" charset="0"/>
              <a:buChar char="•"/>
            </a:pPr>
            <a:r>
              <a:rPr lang="pl-PL" b="1" dirty="0"/>
              <a:t>Wizualizacja danych</a:t>
            </a:r>
            <a:r>
              <a:rPr lang="pl-PL" dirty="0"/>
              <a:t>: Wykresy, tabele przestawne, histogramy, wykresy pudełkowe, aby zrozumieć rozkład danych i zależności między zmiennymi.</a:t>
            </a:r>
          </a:p>
          <a:p>
            <a:pPr lvl="1">
              <a:buFont typeface="Arial" panose="020B0604020202020204" pitchFamily="34" charset="0"/>
              <a:buChar char="•"/>
            </a:pPr>
            <a:r>
              <a:rPr lang="pl-PL" b="1" dirty="0"/>
              <a:t>Statystyki opisowe</a:t>
            </a:r>
            <a:r>
              <a:rPr lang="pl-PL" dirty="0"/>
              <a:t>: Średnia, mediana, odchylenie standardowe, korelacja.</a:t>
            </a:r>
          </a:p>
          <a:p>
            <a:pPr marL="0" indent="0">
              <a:buNone/>
            </a:pPr>
            <a:r>
              <a:rPr lang="pl-PL" b="1" dirty="0"/>
              <a:t>4. Modelowanie i Analiza Predykcyjna</a:t>
            </a:r>
          </a:p>
          <a:p>
            <a:pPr lvl="1">
              <a:buFont typeface="Arial" panose="020B0604020202020204" pitchFamily="34" charset="0"/>
              <a:buChar char="•"/>
            </a:pPr>
            <a:r>
              <a:rPr lang="pl-PL" b="1" dirty="0"/>
              <a:t>Uczenie maszynowe</a:t>
            </a:r>
            <a:r>
              <a:rPr lang="pl-PL" dirty="0"/>
              <a:t>: Stosowanie algorytmów, takich jak regresja liniowa, drzewa decyzyjne, lasy losowe, sieci neuronowe, do tworzenia modeli predykcyjnych.</a:t>
            </a:r>
          </a:p>
          <a:p>
            <a:pPr lvl="1">
              <a:buFont typeface="Arial" panose="020B0604020202020204" pitchFamily="34" charset="0"/>
              <a:buChar char="•"/>
            </a:pPr>
            <a:r>
              <a:rPr lang="pl-PL" b="1" dirty="0"/>
              <a:t>Uczenie głębokie</a:t>
            </a:r>
            <a:r>
              <a:rPr lang="pl-PL" dirty="0"/>
              <a:t>: Wykorzystanie zaawansowanych sieci neuronowych, takich jak CNN (</a:t>
            </a:r>
            <a:r>
              <a:rPr lang="pl-PL" dirty="0" err="1"/>
              <a:t>Convolutional</a:t>
            </a:r>
            <a:r>
              <a:rPr lang="pl-PL" dirty="0"/>
              <a:t> </a:t>
            </a:r>
            <a:r>
              <a:rPr lang="pl-PL" dirty="0" err="1"/>
              <a:t>Neural</a:t>
            </a:r>
            <a:r>
              <a:rPr lang="pl-PL" dirty="0"/>
              <a:t> Networks) czy RNN (</a:t>
            </a:r>
            <a:r>
              <a:rPr lang="pl-PL" dirty="0" err="1"/>
              <a:t>Recurrent</a:t>
            </a:r>
            <a:r>
              <a:rPr lang="pl-PL" dirty="0"/>
              <a:t> </a:t>
            </a:r>
            <a:r>
              <a:rPr lang="pl-PL" dirty="0" err="1"/>
              <a:t>Neural</a:t>
            </a:r>
            <a:r>
              <a:rPr lang="pl-PL" dirty="0"/>
              <a:t> Networks), szczególnie w przypadku analizy obrazów i sekwencji.</a:t>
            </a:r>
          </a:p>
          <a:p>
            <a:pPr marL="0" indent="0">
              <a:buNone/>
            </a:pPr>
            <a:endParaRPr lang="pl-PL" dirty="0"/>
          </a:p>
        </p:txBody>
      </p:sp>
    </p:spTree>
    <p:extLst>
      <p:ext uri="{BB962C8B-B14F-4D97-AF65-F5344CB8AC3E}">
        <p14:creationId xmlns:p14="http://schemas.microsoft.com/office/powerpoint/2010/main" val="21737688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684B35-2CE3-2F33-B167-701012505A40}"/>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A3FE8AC6-405E-6F2B-5533-C44915575AF7}"/>
              </a:ext>
            </a:extLst>
          </p:cNvPr>
          <p:cNvSpPr>
            <a:spLocks noGrp="1"/>
          </p:cNvSpPr>
          <p:nvPr>
            <p:ph type="body" sz="quarter" idx="27"/>
          </p:nvPr>
        </p:nvSpPr>
        <p:spPr/>
        <p:txBody>
          <a:bodyPr/>
          <a:lstStyle/>
          <a:p>
            <a:pPr marL="0" indent="0">
              <a:buNone/>
            </a:pPr>
            <a:r>
              <a:rPr lang="pl-PL" b="1" dirty="0"/>
              <a:t>5. Walidacja Modeli</a:t>
            </a:r>
          </a:p>
          <a:p>
            <a:pPr lvl="1">
              <a:buFont typeface="Arial" panose="020B0604020202020204" pitchFamily="34" charset="0"/>
              <a:buChar char="•"/>
            </a:pPr>
            <a:r>
              <a:rPr lang="pl-PL" b="1" dirty="0"/>
              <a:t>Podział danych</a:t>
            </a:r>
            <a:r>
              <a:rPr lang="pl-PL" dirty="0"/>
              <a:t>: Dzieli się dane na zbiory treningowe i testowe.</a:t>
            </a:r>
          </a:p>
          <a:p>
            <a:pPr lvl="1">
              <a:buFont typeface="Arial" panose="020B0604020202020204" pitchFamily="34" charset="0"/>
              <a:buChar char="•"/>
            </a:pPr>
            <a:r>
              <a:rPr lang="pl-PL" b="1" dirty="0"/>
              <a:t>Metryki oceny</a:t>
            </a:r>
            <a:r>
              <a:rPr lang="pl-PL" dirty="0"/>
              <a:t>: Stosowanie różnych miar, takich jak dokładność, precyzja, czułość, F1-score, AUC-ROC, aby ocenić skuteczność modelu.</a:t>
            </a:r>
          </a:p>
          <a:p>
            <a:pPr marL="0" indent="0">
              <a:buNone/>
            </a:pPr>
            <a:r>
              <a:rPr lang="pl-PL" b="1" dirty="0"/>
              <a:t>6. Implementacja i Utrzymanie</a:t>
            </a:r>
          </a:p>
          <a:p>
            <a:pPr lvl="1">
              <a:buFont typeface="Arial" panose="020B0604020202020204" pitchFamily="34" charset="0"/>
              <a:buChar char="•"/>
            </a:pPr>
            <a:r>
              <a:rPr lang="pl-PL" b="1" dirty="0"/>
              <a:t>Wdrożenie</a:t>
            </a:r>
            <a:r>
              <a:rPr lang="pl-PL" dirty="0"/>
              <a:t>: Implementacja modelu w środowisku produkcyjnym.</a:t>
            </a:r>
          </a:p>
          <a:p>
            <a:pPr lvl="1">
              <a:buFont typeface="Arial" panose="020B0604020202020204" pitchFamily="34" charset="0"/>
              <a:buChar char="•"/>
            </a:pPr>
            <a:r>
              <a:rPr lang="pl-PL" b="1" dirty="0"/>
              <a:t>Monitorowanie</a:t>
            </a:r>
            <a:r>
              <a:rPr lang="pl-PL" dirty="0"/>
              <a:t>: Monitorowanie wydajności modelu, regularne aktualizacje i dostosowanie w miarę zmian danych.</a:t>
            </a:r>
          </a:p>
          <a:p>
            <a:pPr marL="0" indent="0">
              <a:buNone/>
            </a:pPr>
            <a:r>
              <a:rPr lang="pl-PL" b="1" dirty="0"/>
              <a:t>7. Komunikacja i Wizualizacja Wyników</a:t>
            </a:r>
          </a:p>
          <a:p>
            <a:pPr lvl="1">
              <a:buFont typeface="Arial" panose="020B0604020202020204" pitchFamily="34" charset="0"/>
              <a:buChar char="•"/>
            </a:pPr>
            <a:r>
              <a:rPr lang="pl-PL" b="1" dirty="0"/>
              <a:t>Raportowanie</a:t>
            </a:r>
            <a:r>
              <a:rPr lang="pl-PL" dirty="0"/>
              <a:t>: Tworzenie raportów, </a:t>
            </a:r>
            <a:r>
              <a:rPr lang="pl-PL" dirty="0" err="1"/>
              <a:t>dashboardów</a:t>
            </a:r>
            <a:r>
              <a:rPr lang="pl-PL" dirty="0"/>
              <a:t>, prezentacji.</a:t>
            </a:r>
          </a:p>
          <a:p>
            <a:pPr lvl="1">
              <a:buFont typeface="Arial" panose="020B0604020202020204" pitchFamily="34" charset="0"/>
              <a:buChar char="•"/>
            </a:pPr>
            <a:r>
              <a:rPr lang="pl-PL" b="1" dirty="0" err="1"/>
              <a:t>Storytelling</a:t>
            </a:r>
            <a:r>
              <a:rPr lang="pl-PL" b="1" dirty="0"/>
              <a:t> z danymi</a:t>
            </a:r>
            <a:r>
              <a:rPr lang="pl-PL" dirty="0"/>
              <a:t>: Prezentowanie wniosków w sposób zrozumiały dla decydentów, często poprzez narrację wspartą wizualizacjami.</a:t>
            </a:r>
          </a:p>
          <a:p>
            <a:pPr marL="0" indent="0">
              <a:buNone/>
            </a:pPr>
            <a:endParaRPr lang="pl-PL" dirty="0"/>
          </a:p>
        </p:txBody>
      </p:sp>
    </p:spTree>
    <p:extLst>
      <p:ext uri="{BB962C8B-B14F-4D97-AF65-F5344CB8AC3E}">
        <p14:creationId xmlns:p14="http://schemas.microsoft.com/office/powerpoint/2010/main" val="116169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17B1380-EE3F-5D93-E296-0A4EA5B40C27}"/>
              </a:ext>
            </a:extLst>
          </p:cNvPr>
          <p:cNvSpPr>
            <a:spLocks noGrp="1"/>
          </p:cNvSpPr>
          <p:nvPr>
            <p:ph type="body" sz="quarter" idx="25"/>
          </p:nvPr>
        </p:nvSpPr>
        <p:spPr/>
        <p:txBody>
          <a:bodyPr/>
          <a:lstStyle/>
          <a:p>
            <a:r>
              <a:rPr lang="pl-PL" b="1" dirty="0"/>
              <a:t>Narzędzia i Technologie w Data Science</a:t>
            </a:r>
          </a:p>
          <a:p>
            <a:endParaRPr lang="pl-PL" dirty="0"/>
          </a:p>
        </p:txBody>
      </p:sp>
      <p:sp>
        <p:nvSpPr>
          <p:cNvPr id="3" name="Symbol zastępczy tekstu 2">
            <a:extLst>
              <a:ext uri="{FF2B5EF4-FFF2-40B4-BE49-F238E27FC236}">
                <a16:creationId xmlns:a16="http://schemas.microsoft.com/office/drawing/2014/main" id="{164FDDD4-F841-A1C9-07EA-A13636A9104A}"/>
              </a:ext>
            </a:extLst>
          </p:cNvPr>
          <p:cNvSpPr>
            <a:spLocks noGrp="1"/>
          </p:cNvSpPr>
          <p:nvPr>
            <p:ph type="body" sz="quarter" idx="27"/>
          </p:nvPr>
        </p:nvSpPr>
        <p:spPr>
          <a:xfrm>
            <a:off x="457200" y="1387040"/>
            <a:ext cx="8235950" cy="2658487"/>
          </a:xfrm>
        </p:spPr>
        <p:txBody>
          <a:bodyPr/>
          <a:lstStyle/>
          <a:p>
            <a:pPr>
              <a:buFont typeface="Arial" panose="020B0604020202020204" pitchFamily="34" charset="0"/>
              <a:buChar char="•"/>
            </a:pPr>
            <a:r>
              <a:rPr lang="pl-PL" b="1" dirty="0"/>
              <a:t>Języki programowania</a:t>
            </a:r>
            <a:r>
              <a:rPr lang="pl-PL" dirty="0"/>
              <a:t>: </a:t>
            </a:r>
            <a:r>
              <a:rPr lang="pl-PL" dirty="0" err="1"/>
              <a:t>Python</a:t>
            </a:r>
            <a:r>
              <a:rPr lang="pl-PL" dirty="0"/>
              <a:t>, R, SQL.</a:t>
            </a:r>
          </a:p>
          <a:p>
            <a:pPr>
              <a:buFont typeface="Arial" panose="020B0604020202020204" pitchFamily="34" charset="0"/>
              <a:buChar char="•"/>
            </a:pPr>
            <a:r>
              <a:rPr lang="pl-PL" b="1" dirty="0"/>
              <a:t>Biblioteki i </a:t>
            </a:r>
            <a:r>
              <a:rPr lang="pl-PL" b="1" dirty="0" err="1"/>
              <a:t>frameworki</a:t>
            </a:r>
            <a:r>
              <a:rPr lang="pl-PL" dirty="0"/>
              <a:t>: </a:t>
            </a:r>
            <a:r>
              <a:rPr lang="pl-PL" dirty="0" err="1"/>
              <a:t>Pandas</a:t>
            </a:r>
            <a:r>
              <a:rPr lang="pl-PL" dirty="0"/>
              <a:t>, </a:t>
            </a:r>
            <a:r>
              <a:rPr lang="pl-PL" dirty="0" err="1"/>
              <a:t>NumPy</a:t>
            </a:r>
            <a:r>
              <a:rPr lang="pl-PL" dirty="0"/>
              <a:t>, </a:t>
            </a:r>
            <a:r>
              <a:rPr lang="pl-PL" dirty="0" err="1"/>
              <a:t>SciPy</a:t>
            </a:r>
            <a:r>
              <a:rPr lang="pl-PL" dirty="0"/>
              <a:t>, </a:t>
            </a:r>
            <a:r>
              <a:rPr lang="pl-PL" dirty="0" err="1"/>
              <a:t>scikit-learn</a:t>
            </a:r>
            <a:r>
              <a:rPr lang="pl-PL" dirty="0"/>
              <a:t>, </a:t>
            </a:r>
            <a:r>
              <a:rPr lang="pl-PL" dirty="0" err="1"/>
              <a:t>TensorFlow</a:t>
            </a:r>
            <a:r>
              <a:rPr lang="pl-PL" dirty="0"/>
              <a:t>, </a:t>
            </a:r>
            <a:r>
              <a:rPr lang="pl-PL" dirty="0" err="1"/>
              <a:t>Keras</a:t>
            </a:r>
            <a:r>
              <a:rPr lang="pl-PL" dirty="0"/>
              <a:t>, </a:t>
            </a:r>
            <a:r>
              <a:rPr lang="pl-PL" dirty="0" err="1"/>
              <a:t>PyTorch</a:t>
            </a:r>
            <a:r>
              <a:rPr lang="pl-PL" dirty="0"/>
              <a:t>.</a:t>
            </a:r>
          </a:p>
          <a:p>
            <a:pPr>
              <a:buFont typeface="Arial" panose="020B0604020202020204" pitchFamily="34" charset="0"/>
              <a:buChar char="•"/>
            </a:pPr>
            <a:r>
              <a:rPr lang="pl-PL" b="1" dirty="0"/>
              <a:t>Narzędzia do wizualizacji</a:t>
            </a:r>
            <a:r>
              <a:rPr lang="pl-PL" dirty="0"/>
              <a:t>: </a:t>
            </a:r>
            <a:r>
              <a:rPr lang="pl-PL" dirty="0" err="1"/>
              <a:t>Matplotlib</a:t>
            </a:r>
            <a:r>
              <a:rPr lang="pl-PL" dirty="0"/>
              <a:t>, </a:t>
            </a:r>
            <a:r>
              <a:rPr lang="pl-PL" dirty="0" err="1"/>
              <a:t>Seaborn</a:t>
            </a:r>
            <a:r>
              <a:rPr lang="pl-PL" dirty="0"/>
              <a:t>, Tableau, Power BI.</a:t>
            </a:r>
          </a:p>
          <a:p>
            <a:pPr>
              <a:buFont typeface="Arial" panose="020B0604020202020204" pitchFamily="34" charset="0"/>
              <a:buChar char="•"/>
            </a:pPr>
            <a:r>
              <a:rPr lang="pl-PL" b="1" dirty="0"/>
              <a:t>Platformy big data</a:t>
            </a:r>
            <a:r>
              <a:rPr lang="pl-PL" dirty="0"/>
              <a:t>: </a:t>
            </a:r>
            <a:r>
              <a:rPr lang="pl-PL" dirty="0" err="1"/>
              <a:t>Hadoop</a:t>
            </a:r>
            <a:r>
              <a:rPr lang="pl-PL" dirty="0"/>
              <a:t>, Spark.</a:t>
            </a:r>
          </a:p>
          <a:p>
            <a:pPr>
              <a:buFont typeface="Arial" panose="020B0604020202020204" pitchFamily="34" charset="0"/>
              <a:buChar char="•"/>
            </a:pPr>
            <a:r>
              <a:rPr lang="pl-PL" b="1" dirty="0"/>
              <a:t>Bazy danych</a:t>
            </a:r>
            <a:r>
              <a:rPr lang="pl-PL" dirty="0"/>
              <a:t>: MySQL, </a:t>
            </a:r>
            <a:r>
              <a:rPr lang="pl-PL" dirty="0" err="1"/>
              <a:t>PostgreSQL</a:t>
            </a:r>
            <a:r>
              <a:rPr lang="pl-PL" dirty="0"/>
              <a:t>, </a:t>
            </a:r>
            <a:r>
              <a:rPr lang="pl-PL" dirty="0" err="1"/>
              <a:t>MongoDB</a:t>
            </a:r>
            <a:r>
              <a:rPr lang="pl-PL" dirty="0"/>
              <a:t>.</a:t>
            </a:r>
          </a:p>
          <a:p>
            <a:pPr marL="0" indent="0">
              <a:buNone/>
            </a:pPr>
            <a:endParaRPr lang="pl-PL" dirty="0"/>
          </a:p>
        </p:txBody>
      </p:sp>
    </p:spTree>
    <p:extLst>
      <p:ext uri="{BB962C8B-B14F-4D97-AF65-F5344CB8AC3E}">
        <p14:creationId xmlns:p14="http://schemas.microsoft.com/office/powerpoint/2010/main" val="270431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B088FE0-A83B-9493-94E7-6C63294CAC36}"/>
              </a:ext>
            </a:extLst>
          </p:cNvPr>
          <p:cNvSpPr>
            <a:spLocks noGrp="1"/>
          </p:cNvSpPr>
          <p:nvPr>
            <p:ph type="body" sz="quarter" idx="25"/>
          </p:nvPr>
        </p:nvSpPr>
        <p:spPr/>
        <p:txBody>
          <a:bodyPr/>
          <a:lstStyle/>
          <a:p>
            <a:r>
              <a:rPr lang="pl-PL" b="1" dirty="0"/>
              <a:t>Zastosowania Data Science</a:t>
            </a:r>
          </a:p>
          <a:p>
            <a:endParaRPr lang="pl-PL" dirty="0"/>
          </a:p>
        </p:txBody>
      </p:sp>
      <p:sp>
        <p:nvSpPr>
          <p:cNvPr id="3" name="Symbol zastępczy tekstu 2">
            <a:extLst>
              <a:ext uri="{FF2B5EF4-FFF2-40B4-BE49-F238E27FC236}">
                <a16:creationId xmlns:a16="http://schemas.microsoft.com/office/drawing/2014/main" id="{A167645B-42CF-EA3B-3100-4FC9B538958C}"/>
              </a:ext>
            </a:extLst>
          </p:cNvPr>
          <p:cNvSpPr>
            <a:spLocks noGrp="1"/>
          </p:cNvSpPr>
          <p:nvPr>
            <p:ph type="body" sz="quarter" idx="27"/>
          </p:nvPr>
        </p:nvSpPr>
        <p:spPr/>
        <p:txBody>
          <a:bodyPr/>
          <a:lstStyle/>
          <a:p>
            <a:pPr>
              <a:buFont typeface="Arial" panose="020B0604020202020204" pitchFamily="34" charset="0"/>
              <a:buChar char="•"/>
            </a:pPr>
            <a:r>
              <a:rPr lang="pl-PL" b="1" dirty="0"/>
              <a:t>Biznes</a:t>
            </a:r>
            <a:r>
              <a:rPr lang="pl-PL" dirty="0"/>
              <a:t>: Analiza predykcyjna, optymalizacja marketingu, analiza sentymentów, zarządzanie ryzykiem.</a:t>
            </a:r>
          </a:p>
          <a:p>
            <a:pPr>
              <a:buFont typeface="Arial" panose="020B0604020202020204" pitchFamily="34" charset="0"/>
              <a:buChar char="•"/>
            </a:pPr>
            <a:r>
              <a:rPr lang="pl-PL" b="1" dirty="0"/>
              <a:t>Zdrowie</a:t>
            </a:r>
            <a:r>
              <a:rPr lang="pl-PL" dirty="0"/>
              <a:t>: Diagnostyka chorób, personalizowana medycyna, analizy genomowe.</a:t>
            </a:r>
          </a:p>
          <a:p>
            <a:pPr>
              <a:buFont typeface="Arial" panose="020B0604020202020204" pitchFamily="34" charset="0"/>
              <a:buChar char="•"/>
            </a:pPr>
            <a:r>
              <a:rPr lang="pl-PL" b="1" dirty="0"/>
              <a:t>Finanse</a:t>
            </a:r>
            <a:r>
              <a:rPr lang="pl-PL" dirty="0"/>
              <a:t>: Analiza kredytowa, wykrywanie oszustw, algorytmy handlowe.</a:t>
            </a:r>
          </a:p>
          <a:p>
            <a:pPr>
              <a:buFont typeface="Arial" panose="020B0604020202020204" pitchFamily="34" charset="0"/>
              <a:buChar char="•"/>
            </a:pPr>
            <a:r>
              <a:rPr lang="pl-PL" b="1" dirty="0"/>
              <a:t>Przemysł</a:t>
            </a:r>
            <a:r>
              <a:rPr lang="pl-PL" dirty="0"/>
              <a:t>: Predykcyjne utrzymanie ruchu, optymalizacja łańcucha dostaw.</a:t>
            </a:r>
          </a:p>
          <a:p>
            <a:endParaRPr lang="pl-PL" dirty="0"/>
          </a:p>
          <a:p>
            <a:endParaRPr lang="pl-PL" dirty="0"/>
          </a:p>
          <a:p>
            <a:pPr marL="0" indent="0">
              <a:buNone/>
            </a:pPr>
            <a:r>
              <a:rPr lang="pl-PL" dirty="0"/>
              <a:t>Data science jest kluczowym elementem w podejmowaniu decyzji opartych na danych w różnych sektorach gospodarki i nauki, co czyni tę dziedzinę niezwykle wszechstronną i dynamicznie rozwijającą się.</a:t>
            </a:r>
          </a:p>
        </p:txBody>
      </p:sp>
    </p:spTree>
    <p:extLst>
      <p:ext uri="{BB962C8B-B14F-4D97-AF65-F5344CB8AC3E}">
        <p14:creationId xmlns:p14="http://schemas.microsoft.com/office/powerpoint/2010/main" val="18792855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0948EE6-9008-A1DE-B5B8-A8B31D9A33A1}"/>
              </a:ext>
            </a:extLst>
          </p:cNvPr>
          <p:cNvSpPr>
            <a:spLocks noGrp="1"/>
          </p:cNvSpPr>
          <p:nvPr>
            <p:ph type="body" sz="quarter" idx="25"/>
          </p:nvPr>
        </p:nvSpPr>
        <p:spPr/>
        <p:txBody>
          <a:bodyPr/>
          <a:lstStyle/>
          <a:p>
            <a:r>
              <a:rPr lang="pl-PL" dirty="0"/>
              <a:t>Algorytmy heurystyczne</a:t>
            </a:r>
          </a:p>
        </p:txBody>
      </p:sp>
      <p:sp>
        <p:nvSpPr>
          <p:cNvPr id="3" name="Symbol zastępczy tekstu 2">
            <a:extLst>
              <a:ext uri="{FF2B5EF4-FFF2-40B4-BE49-F238E27FC236}">
                <a16:creationId xmlns:a16="http://schemas.microsoft.com/office/drawing/2014/main" id="{E11F381F-8EC2-EB84-2BEC-E8D1A7E929C4}"/>
              </a:ext>
            </a:extLst>
          </p:cNvPr>
          <p:cNvSpPr>
            <a:spLocks noGrp="1"/>
          </p:cNvSpPr>
          <p:nvPr>
            <p:ph type="body" sz="quarter" idx="27"/>
          </p:nvPr>
        </p:nvSpPr>
        <p:spPr>
          <a:xfrm>
            <a:off x="457200" y="1380113"/>
            <a:ext cx="8235950" cy="2007324"/>
          </a:xfrm>
        </p:spPr>
        <p:txBody>
          <a:bodyPr/>
          <a:lstStyle/>
          <a:p>
            <a:pPr marL="0" indent="0">
              <a:buNone/>
            </a:pPr>
            <a:r>
              <a:rPr lang="pl-PL" dirty="0"/>
              <a:t>Algorytmy heurystyczne to metody poszukiwania i optymalizacji, które wykorzystują pewne "zasady kciuka" (heurystyki), aby znaleźć przybliżone rozwiązania problemów, zwłaszcza tych, które są zbyt złożone lub czasochłonne do rozwiązania w sposób dokładny. Heurystyki są to techniki, które pomagają w znajdowaniu dobrych rozwiązań w praktycznym czasie, choć nie gwarantują one znalezienia optymalnego rozwiązania.</a:t>
            </a:r>
          </a:p>
        </p:txBody>
      </p:sp>
    </p:spTree>
    <p:extLst>
      <p:ext uri="{BB962C8B-B14F-4D97-AF65-F5344CB8AC3E}">
        <p14:creationId xmlns:p14="http://schemas.microsoft.com/office/powerpoint/2010/main" val="34595581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B5587A5-6429-38E3-7836-02278725E546}"/>
              </a:ext>
            </a:extLst>
          </p:cNvPr>
          <p:cNvSpPr>
            <a:spLocks noGrp="1"/>
          </p:cNvSpPr>
          <p:nvPr>
            <p:ph type="body" sz="quarter" idx="25"/>
          </p:nvPr>
        </p:nvSpPr>
        <p:spPr/>
        <p:txBody>
          <a:bodyPr/>
          <a:lstStyle/>
          <a:p>
            <a:r>
              <a:rPr lang="pl-PL" dirty="0"/>
              <a:t>Kluczowe Cechy Algorytmów Heurystycznych</a:t>
            </a:r>
          </a:p>
        </p:txBody>
      </p:sp>
      <p:sp>
        <p:nvSpPr>
          <p:cNvPr id="4" name="Rectangle 1">
            <a:extLst>
              <a:ext uri="{FF2B5EF4-FFF2-40B4-BE49-F238E27FC236}">
                <a16:creationId xmlns:a16="http://schemas.microsoft.com/office/drawing/2014/main" id="{E5C715E6-0905-060F-365B-DF742655C789}"/>
              </a:ext>
            </a:extLst>
          </p:cNvPr>
          <p:cNvSpPr>
            <a:spLocks noGrp="1" noChangeArrowheads="1"/>
          </p:cNvSpPr>
          <p:nvPr>
            <p:ph type="body" sz="quarter" idx="27"/>
          </p:nvPr>
        </p:nvSpPr>
        <p:spPr bwMode="auto">
          <a:xfrm>
            <a:off x="454025" y="1699848"/>
            <a:ext cx="760336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Szybkość i Efektywność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są zaprojektowane tak, aby były szybkie i wydajne,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umożliwiając znalezienie rozwiązań w rozsądnym czasie,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nawet dla bardzo dużych problemów.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Przybliżone Rozwiązania</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Algorytmy heurystyczne zazwyczaj nie gwarantują znalezienia najlepszego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możliwego rozwiązania (optymalnego). Znajdują raczej rozwiązania,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które są "wystarczająco dobre" lub "bliskie optymalnym".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81167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F679D4-379D-EBFA-580A-DF27A7EBB4AB}"/>
              </a:ext>
            </a:extLst>
          </p:cNvPr>
          <p:cNvSpPr>
            <a:spLocks noGrp="1"/>
          </p:cNvSpPr>
          <p:nvPr>
            <p:ph type="body" sz="quarter" idx="25"/>
          </p:nvPr>
        </p:nvSpPr>
        <p:spPr/>
        <p:txBody>
          <a:bodyPr/>
          <a:lstStyle/>
          <a:p>
            <a:endParaRPr lang="pl-PL"/>
          </a:p>
        </p:txBody>
      </p:sp>
      <p:sp>
        <p:nvSpPr>
          <p:cNvPr id="4" name="Rectangle 1">
            <a:extLst>
              <a:ext uri="{FF2B5EF4-FFF2-40B4-BE49-F238E27FC236}">
                <a16:creationId xmlns:a16="http://schemas.microsoft.com/office/drawing/2014/main" id="{D9E2371D-5E0C-F1FA-4308-D8CCB997A5FA}"/>
              </a:ext>
            </a:extLst>
          </p:cNvPr>
          <p:cNvSpPr>
            <a:spLocks noGrp="1" noChangeArrowheads="1"/>
          </p:cNvSpPr>
          <p:nvPr>
            <p:ph type="body" sz="quarter" idx="27"/>
          </p:nvPr>
        </p:nvSpPr>
        <p:spPr bwMode="auto">
          <a:xfrm>
            <a:off x="824345" y="1856343"/>
            <a:ext cx="6790513"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Adaptacyjność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mogą być dostosowywane do specyficznych problemów,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co pozwala na ich szerokie zastosowanie w różnych dziedzinach.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Intuicyjne Zasady</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Wykorzystują intuicyjne zasady i wcześniejszą wiedzę o problemie,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aby prowadzić przeszukiwanie w bardziej obiecujących kierunkach.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34071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87C0047-1B73-6FC9-F033-A886A134E20D}"/>
              </a:ext>
            </a:extLst>
          </p:cNvPr>
          <p:cNvSpPr>
            <a:spLocks noGrp="1"/>
          </p:cNvSpPr>
          <p:nvPr>
            <p:ph type="body" sz="quarter" idx="25"/>
          </p:nvPr>
        </p:nvSpPr>
        <p:spPr/>
        <p:txBody>
          <a:bodyPr/>
          <a:lstStyle/>
          <a:p>
            <a:r>
              <a:rPr lang="pl-PL" dirty="0"/>
              <a:t>Przykłady Algorytmów Heurystycznych</a:t>
            </a:r>
          </a:p>
        </p:txBody>
      </p:sp>
      <p:sp>
        <p:nvSpPr>
          <p:cNvPr id="3" name="Symbol zastępczy tekstu 2">
            <a:extLst>
              <a:ext uri="{FF2B5EF4-FFF2-40B4-BE49-F238E27FC236}">
                <a16:creationId xmlns:a16="http://schemas.microsoft.com/office/drawing/2014/main" id="{521A0B82-5DFE-68BA-29FF-D45E2540254C}"/>
              </a:ext>
            </a:extLst>
          </p:cNvPr>
          <p:cNvSpPr>
            <a:spLocks noGrp="1"/>
          </p:cNvSpPr>
          <p:nvPr>
            <p:ph type="body" sz="quarter" idx="27"/>
          </p:nvPr>
        </p:nvSpPr>
        <p:spPr/>
        <p:txBody>
          <a:bodyPr/>
          <a:lstStyle/>
          <a:p>
            <a:r>
              <a:rPr lang="pl-PL" b="1" dirty="0"/>
              <a:t>1. Algorytm A*</a:t>
            </a:r>
          </a:p>
          <a:p>
            <a:pPr marL="400050" lvl="1" indent="0">
              <a:buNone/>
            </a:pPr>
            <a:r>
              <a:rPr lang="pl-PL" dirty="0"/>
              <a:t>Algorytm A* używa heurystyki do kierowania przeszukiwaniem w stronę najbardziej obiecujących węzłów, łącząc koszt ścieżki przebytej od startu do bieżącego węzła g(n) z przewidywanym kosztem od bieżącego węzła do celu h(n)</a:t>
            </a:r>
          </a:p>
          <a:p>
            <a:r>
              <a:rPr lang="pl-PL" b="1" dirty="0"/>
              <a:t>2. Algorytm </a:t>
            </a:r>
            <a:r>
              <a:rPr lang="pl-PL" b="1" dirty="0" err="1"/>
              <a:t>Greedy</a:t>
            </a:r>
            <a:r>
              <a:rPr lang="pl-PL" b="1" dirty="0"/>
              <a:t> Best-First </a:t>
            </a:r>
            <a:r>
              <a:rPr lang="pl-PL" b="1" dirty="0" err="1"/>
              <a:t>Search</a:t>
            </a:r>
            <a:endParaRPr lang="pl-PL" b="1" dirty="0"/>
          </a:p>
          <a:p>
            <a:pPr marL="400050" lvl="1" indent="0">
              <a:buNone/>
            </a:pPr>
            <a:r>
              <a:rPr lang="pl-PL" dirty="0" err="1"/>
              <a:t>Greedy</a:t>
            </a:r>
            <a:r>
              <a:rPr lang="pl-PL" dirty="0"/>
              <a:t> Best-First </a:t>
            </a:r>
            <a:r>
              <a:rPr lang="pl-PL" dirty="0" err="1"/>
              <a:t>Search</a:t>
            </a:r>
            <a:r>
              <a:rPr lang="pl-PL" dirty="0"/>
              <a:t> wybiera węzeł, który jest najbliżej celu według heurystyki h(n) ignorując koszt przebytej ścieżki. Skupia się na minimalizowaniu odległości do celu w każdej iteracji.</a:t>
            </a:r>
          </a:p>
          <a:p>
            <a:endParaRPr lang="pl-PL" dirty="0"/>
          </a:p>
        </p:txBody>
      </p:sp>
    </p:spTree>
    <p:extLst>
      <p:ext uri="{BB962C8B-B14F-4D97-AF65-F5344CB8AC3E}">
        <p14:creationId xmlns:p14="http://schemas.microsoft.com/office/powerpoint/2010/main" val="4952381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E02B89E-D43E-C03B-0223-83AC9FE07E0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2345592-51E2-B2F3-6BDC-B483B43A47A9}"/>
              </a:ext>
            </a:extLst>
          </p:cNvPr>
          <p:cNvSpPr>
            <a:spLocks noGrp="1"/>
          </p:cNvSpPr>
          <p:nvPr>
            <p:ph type="body" sz="quarter" idx="27"/>
          </p:nvPr>
        </p:nvSpPr>
        <p:spPr/>
        <p:txBody>
          <a:bodyPr/>
          <a:lstStyle/>
          <a:p>
            <a:r>
              <a:rPr lang="pl-PL" b="1" dirty="0"/>
              <a:t>3. Algorytm </a:t>
            </a:r>
            <a:r>
              <a:rPr lang="pl-PL" b="1" dirty="0" err="1"/>
              <a:t>Simulated</a:t>
            </a:r>
            <a:r>
              <a:rPr lang="pl-PL" b="1" dirty="0"/>
              <a:t> </a:t>
            </a:r>
            <a:r>
              <a:rPr lang="pl-PL" b="1" dirty="0" err="1"/>
              <a:t>Annealing</a:t>
            </a:r>
            <a:endParaRPr lang="pl-PL" b="1" dirty="0"/>
          </a:p>
          <a:p>
            <a:pPr marL="400050" lvl="1" indent="0">
              <a:buNone/>
            </a:pPr>
            <a:r>
              <a:rPr lang="pl-PL" dirty="0"/>
              <a:t>Algorytm </a:t>
            </a:r>
            <a:r>
              <a:rPr lang="pl-PL" dirty="0" err="1"/>
              <a:t>Simulated</a:t>
            </a:r>
            <a:r>
              <a:rPr lang="pl-PL" dirty="0"/>
              <a:t> </a:t>
            </a:r>
            <a:r>
              <a:rPr lang="pl-PL" dirty="0" err="1"/>
              <a:t>Annealing</a:t>
            </a:r>
            <a:r>
              <a:rPr lang="pl-PL" dirty="0"/>
              <a:t> symuluje proces wyżarzania w metalurgii. Wykorzystuje heurystykę do przeszukiwania przestrzeni rozwiązań i pozwala na akceptowanie gorszych rozwiązań w początkowych etapach, aby uniknąć lokalnych minimów.</a:t>
            </a:r>
          </a:p>
          <a:p>
            <a:r>
              <a:rPr lang="pl-PL" b="1" dirty="0"/>
              <a:t>4. Algorytmy Genetyczne</a:t>
            </a:r>
          </a:p>
          <a:p>
            <a:pPr marL="400050" lvl="1" indent="0">
              <a:buNone/>
            </a:pPr>
            <a:r>
              <a:rPr lang="pl-PL" dirty="0"/>
              <a:t>Algorytmy genetyczne są inspirowane procesami biologicznymi, takimi jak selekcja naturalna i genetyka. Wykorzystują heurystyki do tworzenia nowych populacji rozwiązań poprzez operacje, takie jak krzyżowanie i mutacje.</a:t>
            </a:r>
          </a:p>
          <a:p>
            <a:r>
              <a:rPr lang="pl-PL" b="1" dirty="0"/>
              <a:t>5. Algorytm Tabu </a:t>
            </a:r>
            <a:r>
              <a:rPr lang="pl-PL" b="1" dirty="0" err="1"/>
              <a:t>Search</a:t>
            </a:r>
            <a:endParaRPr lang="pl-PL" b="1" dirty="0"/>
          </a:p>
          <a:p>
            <a:pPr marL="400050" lvl="1" indent="0">
              <a:buNone/>
            </a:pPr>
            <a:r>
              <a:rPr lang="pl-PL" dirty="0"/>
              <a:t>Algorytm Tabu </a:t>
            </a:r>
            <a:r>
              <a:rPr lang="pl-PL" dirty="0" err="1"/>
              <a:t>Search</a:t>
            </a:r>
            <a:r>
              <a:rPr lang="pl-PL" dirty="0"/>
              <a:t> jest metaheurystyką, która wykorzystuje listę tabu, aby uniknąć powracania do już odwiedzonych rozwiązań. Heurystyka pomaga w kierowaniu przeszukiwania przestrzeni rozwiązań, aby znaleźć lepsze rozwiązania.</a:t>
            </a:r>
          </a:p>
          <a:p>
            <a:pPr marL="0" indent="0">
              <a:buNone/>
            </a:pPr>
            <a:endParaRPr lang="pl-PL" dirty="0"/>
          </a:p>
        </p:txBody>
      </p:sp>
    </p:spTree>
    <p:extLst>
      <p:ext uri="{BB962C8B-B14F-4D97-AF65-F5344CB8AC3E}">
        <p14:creationId xmlns:p14="http://schemas.microsoft.com/office/powerpoint/2010/main" val="34225823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6A26E7-BC21-06C6-ADF1-A1E2BE0CADF8}"/>
              </a:ext>
            </a:extLst>
          </p:cNvPr>
          <p:cNvSpPr>
            <a:spLocks noGrp="1"/>
          </p:cNvSpPr>
          <p:nvPr>
            <p:ph type="body" sz="quarter" idx="25"/>
          </p:nvPr>
        </p:nvSpPr>
        <p:spPr/>
        <p:txBody>
          <a:bodyPr/>
          <a:lstStyle/>
          <a:p>
            <a:r>
              <a:rPr lang="pl-PL" dirty="0"/>
              <a:t>Heurystyka</a:t>
            </a:r>
          </a:p>
        </p:txBody>
      </p:sp>
      <p:sp>
        <p:nvSpPr>
          <p:cNvPr id="3" name="Symbol zastępczy tekstu 2">
            <a:extLst>
              <a:ext uri="{FF2B5EF4-FFF2-40B4-BE49-F238E27FC236}">
                <a16:creationId xmlns:a16="http://schemas.microsoft.com/office/drawing/2014/main" id="{9B76D21A-4530-0D89-442C-CB5A7AC58926}"/>
              </a:ext>
            </a:extLst>
          </p:cNvPr>
          <p:cNvSpPr>
            <a:spLocks noGrp="1"/>
          </p:cNvSpPr>
          <p:nvPr>
            <p:ph type="body" sz="quarter" idx="27"/>
          </p:nvPr>
        </p:nvSpPr>
        <p:spPr/>
        <p:txBody>
          <a:bodyPr/>
          <a:lstStyle/>
          <a:p>
            <a:pPr marL="0" indent="0">
              <a:buNone/>
            </a:pPr>
            <a:r>
              <a:rPr lang="pl-PL" dirty="0"/>
              <a:t>Heurystyka (gr. </a:t>
            </a:r>
            <a:r>
              <a:rPr lang="pl-PL" dirty="0" err="1"/>
              <a:t>heuresis</a:t>
            </a:r>
            <a:r>
              <a:rPr lang="pl-PL" dirty="0"/>
              <a:t> „odnaleźć, odkryć”, heureka „znalazłem”) – metoda znajdowania rozwiązań, dla której nie ma gwarancji znalezienia rozwiązania optymalnego, a często nawet prawidłowego. Rozwiązań tych używa się np. wtedy, gdy pełny algorytm jest z przyczyn technicznych zbyt kosztowny lub gdy jest nieznany (np. przy przewidywaniu pogody lub przy wykrywaniu szkodliwego oprogramowania w systemach komputerowych). </a:t>
            </a:r>
          </a:p>
          <a:p>
            <a:pPr marL="0" indent="0">
              <a:buNone/>
            </a:pPr>
            <a:r>
              <a:rPr lang="pl-PL" dirty="0"/>
              <a:t>Metoda służy także do znajdowania rozwiązań przybliżonych, na podstawie których później wylicza się ostateczny rezultat pełnym algorytmem. To ostatnie zastosowanie dotyczy przede wszystkim przypadków, kiedy heurystyka jest wykorzystywana do nakierowywania pełnego algorytmu ku optymalnemu rozwiązaniu, aby zmniejszyć czas działania programu w typowym przypadku bez poświęcania jakości rozwiązania</a:t>
            </a:r>
          </a:p>
        </p:txBody>
      </p:sp>
    </p:spTree>
    <p:extLst>
      <p:ext uri="{BB962C8B-B14F-4D97-AF65-F5344CB8AC3E}">
        <p14:creationId xmlns:p14="http://schemas.microsoft.com/office/powerpoint/2010/main" val="2313408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11B2B3C-89D2-A136-B062-9C9B4C2C375D}"/>
              </a:ext>
            </a:extLst>
          </p:cNvPr>
          <p:cNvSpPr>
            <a:spLocks noGrp="1"/>
          </p:cNvSpPr>
          <p:nvPr>
            <p:ph type="body" sz="quarter" idx="25"/>
          </p:nvPr>
        </p:nvSpPr>
        <p:spPr/>
        <p:txBody>
          <a:bodyPr/>
          <a:lstStyle/>
          <a:p>
            <a:r>
              <a:rPr lang="pl-PL" dirty="0"/>
              <a:t>Algorytm A* (star)</a:t>
            </a:r>
          </a:p>
        </p:txBody>
      </p:sp>
      <p:sp>
        <p:nvSpPr>
          <p:cNvPr id="3" name="Symbol zastępczy tekstu 2">
            <a:extLst>
              <a:ext uri="{FF2B5EF4-FFF2-40B4-BE49-F238E27FC236}">
                <a16:creationId xmlns:a16="http://schemas.microsoft.com/office/drawing/2014/main" id="{BD7F7B6D-36E1-9F9E-1120-3516B4B49406}"/>
              </a:ext>
            </a:extLst>
          </p:cNvPr>
          <p:cNvSpPr>
            <a:spLocks noGrp="1"/>
          </p:cNvSpPr>
          <p:nvPr>
            <p:ph type="body" sz="quarter" idx="27"/>
          </p:nvPr>
        </p:nvSpPr>
        <p:spPr/>
        <p:txBody>
          <a:bodyPr/>
          <a:lstStyle/>
          <a:p>
            <a:pPr marL="0" indent="0">
              <a:buNone/>
            </a:pPr>
            <a:r>
              <a:rPr lang="pl-PL" dirty="0"/>
              <a:t>Algorytm A* – algorytm heurystyczny znajdowania najkrótszej ścieżki w grafie ważonym z dowolnego wierzchołka do wierzchołka spełniającego określony warunek zwany testem celu. Algorytm jest zupełny i optymalny, w tym sensie, że znajduje ścieżkę, jeśli tylko taka istnieje, i przy tym jest to ścieżka najkrótsza. Stosowany głównie w dziedzinie sztucznej inteligencji do rozwiązywania problemów i w grach komputerowych do imitowania inteligentnego zachowania.</a:t>
            </a:r>
          </a:p>
          <a:p>
            <a:endParaRPr lang="pl-PL" dirty="0"/>
          </a:p>
          <a:p>
            <a:pPr marL="0" indent="0">
              <a:buNone/>
            </a:pPr>
            <a:r>
              <a:rPr lang="pl-PL" dirty="0"/>
              <a:t>Algorytm został opisany pierwotnie w 1968 roku przez Petera Harta, Nilsa </a:t>
            </a:r>
            <a:r>
              <a:rPr lang="pl-PL" dirty="0" err="1"/>
              <a:t>Nilssona</a:t>
            </a:r>
            <a:r>
              <a:rPr lang="pl-PL" dirty="0"/>
              <a:t> oraz Bertrama </a:t>
            </a:r>
            <a:r>
              <a:rPr lang="pl-PL" dirty="0" err="1"/>
              <a:t>Raphaela</a:t>
            </a:r>
            <a:r>
              <a:rPr lang="pl-PL" dirty="0"/>
              <a:t>. W ich pracy naukowej został nazwany algorytmem A. Ponieważ jego użycie daje optymalne zachowanie dla danej heurystyki, nazwano go A*. </a:t>
            </a:r>
          </a:p>
        </p:txBody>
      </p:sp>
    </p:spTree>
    <p:extLst>
      <p:ext uri="{BB962C8B-B14F-4D97-AF65-F5344CB8AC3E}">
        <p14:creationId xmlns:p14="http://schemas.microsoft.com/office/powerpoint/2010/main" val="3806690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B1F6B0-A719-DCA5-75B5-C4CC757DDDB7}"/>
              </a:ext>
            </a:extLst>
          </p:cNvPr>
          <p:cNvSpPr>
            <a:spLocks noGrp="1"/>
          </p:cNvSpPr>
          <p:nvPr>
            <p:ph type="body" sz="quarter" idx="25"/>
          </p:nvPr>
        </p:nvSpPr>
        <p:spPr/>
        <p:txBody>
          <a:bodyPr/>
          <a:lstStyle/>
          <a:p>
            <a:r>
              <a:rPr lang="pl-PL" dirty="0"/>
              <a:t>Działanie algorytmu</a:t>
            </a:r>
          </a:p>
        </p:txBody>
      </p:sp>
      <p:pic>
        <p:nvPicPr>
          <p:cNvPr id="5" name="Obraz 4">
            <a:extLst>
              <a:ext uri="{FF2B5EF4-FFF2-40B4-BE49-F238E27FC236}">
                <a16:creationId xmlns:a16="http://schemas.microsoft.com/office/drawing/2014/main" id="{FE4B2B36-883C-0C80-BC74-7515AE487F41}"/>
              </a:ext>
            </a:extLst>
          </p:cNvPr>
          <p:cNvPicPr>
            <a:picLocks noChangeAspect="1"/>
          </p:cNvPicPr>
          <p:nvPr/>
        </p:nvPicPr>
        <p:blipFill rotWithShape="1">
          <a:blip r:embed="rId2"/>
          <a:srcRect l="20381" t="36162" r="22061" b="28475"/>
          <a:stretch/>
        </p:blipFill>
        <p:spPr>
          <a:xfrm>
            <a:off x="530491" y="1172664"/>
            <a:ext cx="7862847" cy="2596618"/>
          </a:xfrm>
          <a:prstGeom prst="rect">
            <a:avLst/>
          </a:prstGeom>
        </p:spPr>
      </p:pic>
    </p:spTree>
    <p:extLst>
      <p:ext uri="{BB962C8B-B14F-4D97-AF65-F5344CB8AC3E}">
        <p14:creationId xmlns:p14="http://schemas.microsoft.com/office/powerpoint/2010/main" val="1778693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D856BE4-A9FE-EFB6-5F42-38EA81F2855F}"/>
              </a:ext>
            </a:extLst>
          </p:cNvPr>
          <p:cNvSpPr>
            <a:spLocks noGrp="1"/>
          </p:cNvSpPr>
          <p:nvPr>
            <p:ph type="body" sz="quarter" idx="25"/>
          </p:nvPr>
        </p:nvSpPr>
        <p:spPr/>
        <p:txBody>
          <a:bodyPr/>
          <a:lstStyle/>
          <a:p>
            <a:r>
              <a:rPr lang="pl-PL" dirty="0"/>
              <a:t>Przykład działania algorytmu</a:t>
            </a:r>
          </a:p>
        </p:txBody>
      </p:sp>
      <p:sp>
        <p:nvSpPr>
          <p:cNvPr id="3" name="Symbol zastępczy tekstu 2">
            <a:extLst>
              <a:ext uri="{FF2B5EF4-FFF2-40B4-BE49-F238E27FC236}">
                <a16:creationId xmlns:a16="http://schemas.microsoft.com/office/drawing/2014/main" id="{9D7E26D5-CF79-8C43-1574-6F25F581AA61}"/>
              </a:ext>
            </a:extLst>
          </p:cNvPr>
          <p:cNvSpPr>
            <a:spLocks noGrp="1"/>
          </p:cNvSpPr>
          <p:nvPr>
            <p:ph type="body" sz="quarter" idx="27"/>
          </p:nvPr>
        </p:nvSpPr>
        <p:spPr>
          <a:xfrm>
            <a:off x="457200" y="853640"/>
            <a:ext cx="3626189" cy="3913622"/>
          </a:xfrm>
        </p:spPr>
        <p:txBody>
          <a:bodyPr/>
          <a:lstStyle/>
          <a:p>
            <a:pPr marL="0" indent="0">
              <a:buNone/>
            </a:pPr>
            <a:r>
              <a:rPr lang="pl-PL" dirty="0"/>
              <a:t>Oto przykład działania algorytmu A* dla grafu, którego wierzchołkami są miasta, wagami krawędzi odległości drogowe, a heurystyka h ( x ) jest odległością w linii prostej. Przykład pokazuje prostą sytuację, w której A* wykona nawrót ze względu na niesłuszne przewidywania heurystyki. </a:t>
            </a:r>
          </a:p>
        </p:txBody>
      </p:sp>
      <p:pic>
        <p:nvPicPr>
          <p:cNvPr id="5" name="Obraz 4" descr="Obraz zawierający diagram, linia, zrzut ekranu, krąg&#10;&#10;Opis wygenerowany automatycznie">
            <a:extLst>
              <a:ext uri="{FF2B5EF4-FFF2-40B4-BE49-F238E27FC236}">
                <a16:creationId xmlns:a16="http://schemas.microsoft.com/office/drawing/2014/main" id="{0092984C-3D95-E3B2-1982-430447D77DD3}"/>
              </a:ext>
            </a:extLst>
          </p:cNvPr>
          <p:cNvPicPr>
            <a:picLocks noChangeAspect="1"/>
          </p:cNvPicPr>
          <p:nvPr/>
        </p:nvPicPr>
        <p:blipFill>
          <a:blip r:embed="rId2"/>
          <a:stretch>
            <a:fillRect/>
          </a:stretch>
        </p:blipFill>
        <p:spPr>
          <a:xfrm>
            <a:off x="4335257" y="1342625"/>
            <a:ext cx="3810000" cy="2695575"/>
          </a:xfrm>
          <a:prstGeom prst="rect">
            <a:avLst/>
          </a:prstGeom>
        </p:spPr>
      </p:pic>
    </p:spTree>
    <p:extLst>
      <p:ext uri="{BB962C8B-B14F-4D97-AF65-F5344CB8AC3E}">
        <p14:creationId xmlns:p14="http://schemas.microsoft.com/office/powerpoint/2010/main" val="35705455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B145B3-E17B-11D4-123A-7D3859F8EC7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2942B63-ED27-876B-A549-2F9E7F84E73F}"/>
              </a:ext>
            </a:extLst>
          </p:cNvPr>
          <p:cNvSpPr>
            <a:spLocks noGrp="1"/>
          </p:cNvSpPr>
          <p:nvPr>
            <p:ph type="body" sz="quarter" idx="27"/>
          </p:nvPr>
        </p:nvSpPr>
        <p:spPr>
          <a:xfrm>
            <a:off x="159327" y="853640"/>
            <a:ext cx="8984673" cy="3913622"/>
          </a:xfrm>
        </p:spPr>
        <p:txBody>
          <a:bodyPr/>
          <a:lstStyle/>
          <a:p>
            <a:pPr marL="0" indent="0">
              <a:buNone/>
            </a:pPr>
            <a:r>
              <a:rPr lang="pl-PL" dirty="0"/>
              <a:t>Zakładając, że używana w algorytmie heurystyka jest dopuszczalna, możemy stwierdzić, iż A* jest dopuszczalny (ang. </a:t>
            </a:r>
            <a:r>
              <a:rPr lang="pl-PL" dirty="0" err="1"/>
              <a:t>admissible</a:t>
            </a:r>
            <a:r>
              <a:rPr lang="pl-PL" dirty="0"/>
              <a:t>). Oznacza to, że zawsze poda nam prawidłowe rozwiązanie, jeżeli takowe istnieje. Co więcej, algorytm ten podczas działania przeszukuje mniej węzłów niż jakikolwiek inny dopuszczalny algorytm przeszukiwania z taką samą heurystyką. Dzieje się tak, ponieważ A* tworzy „optymistyczne” oszacowanie kosztu ścieżki przez każdy węzeł, który bierze pod uwagę – optymistyczny w tym sensie, że prawdziwy koszt ścieżki przez dany węzeł do węzła końcowego będzie co najmniej tak duży jak oszacowanie.</a:t>
            </a:r>
          </a:p>
          <a:p>
            <a:pPr marL="0" indent="0">
              <a:buNone/>
            </a:pPr>
            <a:endParaRPr lang="pl-PL" dirty="0"/>
          </a:p>
          <a:p>
            <a:pPr marL="0" indent="0">
              <a:buNone/>
            </a:pPr>
            <a:r>
              <a:rPr lang="pl-PL" dirty="0"/>
              <a:t>Kiedy A* kończy przeszukiwanie, ma (z definicji) znalezioną ścieżkę, której koszt jest mniejszy niż szacowany koszt jakiejkolwiek innej ścieżki (innej, czyli przechodzącej co najmniej przez jeden węzeł niewchodzący w skład znalezionej ścieżki). Ponieważ oszacowania są optymistyczne, algorytm A* może bezpiecznie zignorować te inne ścieżki. Innymi słowy, A* nigdy nie „przeoczy” ścieżki o niższym koszcie i dlatego jest dopuszczalny. </a:t>
            </a:r>
          </a:p>
        </p:txBody>
      </p:sp>
    </p:spTree>
    <p:extLst>
      <p:ext uri="{BB962C8B-B14F-4D97-AF65-F5344CB8AC3E}">
        <p14:creationId xmlns:p14="http://schemas.microsoft.com/office/powerpoint/2010/main" val="13070336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D6869F-FD0F-2A3E-D0B1-A594103F7C5E}"/>
              </a:ext>
            </a:extLst>
          </p:cNvPr>
          <p:cNvSpPr>
            <a:spLocks noGrp="1"/>
          </p:cNvSpPr>
          <p:nvPr>
            <p:ph type="body" sz="quarter" idx="25"/>
          </p:nvPr>
        </p:nvSpPr>
        <p:spPr/>
        <p:txBody>
          <a:bodyPr/>
          <a:lstStyle/>
          <a:p>
            <a:r>
              <a:rPr lang="pl-PL" dirty="0"/>
              <a:t>ALGORYTMY</a:t>
            </a:r>
          </a:p>
        </p:txBody>
      </p:sp>
      <p:sp>
        <p:nvSpPr>
          <p:cNvPr id="3" name="Symbol zastępczy tekstu 2">
            <a:extLst>
              <a:ext uri="{FF2B5EF4-FFF2-40B4-BE49-F238E27FC236}">
                <a16:creationId xmlns:a16="http://schemas.microsoft.com/office/drawing/2014/main" id="{CF187A09-9B5E-E5C7-A3E3-2A8BC26E4245}"/>
              </a:ext>
            </a:extLst>
          </p:cNvPr>
          <p:cNvSpPr>
            <a:spLocks noGrp="1"/>
          </p:cNvSpPr>
          <p:nvPr>
            <p:ph type="body" sz="quarter" idx="27"/>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ReBeL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Efficient</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Non-</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Convex</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Reformulations</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Memory-Efficient First-Order Semidefinite Programming,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Advantage Weighted Actor-Critic (AWAC),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RigL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Behaviour-Regularised</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Model-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ENsemble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(BREMEN)</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6255110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BA633A6-3428-5476-0511-6A76882EDA34}"/>
              </a:ext>
            </a:extLst>
          </p:cNvPr>
          <p:cNvSpPr>
            <a:spLocks noGrp="1"/>
          </p:cNvSpPr>
          <p:nvPr>
            <p:ph type="body" sz="quarter" idx="25"/>
          </p:nvPr>
        </p:nvSpPr>
        <p:spPr/>
        <p:txBody>
          <a:bodyPr/>
          <a:lstStyle/>
          <a:p>
            <a:r>
              <a:rPr lang="en-US" dirty="0" err="1"/>
              <a:t>ReBeL</a:t>
            </a:r>
            <a:r>
              <a:rPr lang="en-US" dirty="0"/>
              <a:t> (Recurrent Dueling Bandit Learning) </a:t>
            </a:r>
            <a:endParaRPr lang="pl-PL" dirty="0"/>
          </a:p>
        </p:txBody>
      </p:sp>
      <p:sp>
        <p:nvSpPr>
          <p:cNvPr id="3" name="Symbol zastępczy tekstu 2">
            <a:extLst>
              <a:ext uri="{FF2B5EF4-FFF2-40B4-BE49-F238E27FC236}">
                <a16:creationId xmlns:a16="http://schemas.microsoft.com/office/drawing/2014/main" id="{48D153F5-96D6-67AC-61C0-105A7DBF50BD}"/>
              </a:ext>
            </a:extLst>
          </p:cNvPr>
          <p:cNvSpPr>
            <a:spLocks noGrp="1"/>
          </p:cNvSpPr>
          <p:nvPr>
            <p:ph type="body" sz="quarter" idx="27"/>
          </p:nvPr>
        </p:nvSpPr>
        <p:spPr/>
        <p:txBody>
          <a:bodyPr/>
          <a:lstStyle/>
          <a:p>
            <a:pPr marL="0" indent="0">
              <a:buNone/>
            </a:pPr>
            <a:r>
              <a:rPr lang="pl-PL" dirty="0" err="1"/>
              <a:t>ReBeL</a:t>
            </a:r>
            <a:r>
              <a:rPr lang="pl-PL" dirty="0"/>
              <a:t> (</a:t>
            </a:r>
            <a:r>
              <a:rPr lang="pl-PL" dirty="0" err="1"/>
              <a:t>Recurrent</a:t>
            </a:r>
            <a:r>
              <a:rPr lang="pl-PL" dirty="0"/>
              <a:t> </a:t>
            </a:r>
            <a:r>
              <a:rPr lang="pl-PL" dirty="0" err="1"/>
              <a:t>Dueling</a:t>
            </a:r>
            <a:r>
              <a:rPr lang="pl-PL" dirty="0"/>
              <a:t> </a:t>
            </a:r>
            <a:r>
              <a:rPr lang="pl-PL" dirty="0" err="1"/>
              <a:t>Bandit</a:t>
            </a:r>
            <a:r>
              <a:rPr lang="pl-PL" dirty="0"/>
              <a:t> Learning) to zaawansowany algorytm sztucznej inteligencji opracowany przez Facebook AI, który łączy uczenie przez wzmacnianie oraz teorię gier do obsługi gier z niedoskonałymi informacjami. Rozszerza podejście </a:t>
            </a:r>
            <a:r>
              <a:rPr lang="pl-PL" dirty="0" err="1"/>
              <a:t>AlphaZero</a:t>
            </a:r>
            <a:r>
              <a:rPr lang="pl-PL" dirty="0"/>
              <a:t>, wprowadzając mechanizm rekursywnego rozumowania. Napisanie pełnego algorytmu </a:t>
            </a:r>
            <a:r>
              <a:rPr lang="pl-PL" dirty="0" err="1"/>
              <a:t>ReBeL</a:t>
            </a:r>
            <a:r>
              <a:rPr lang="pl-PL" dirty="0"/>
              <a:t> jest skomplikowane i wymaga solidnego zrozumienia uczenia przez wzmacnianie, teorii gier oraz sieci neuronowych.</a:t>
            </a:r>
          </a:p>
          <a:p>
            <a:pPr marL="0" indent="0">
              <a:buNone/>
            </a:pPr>
            <a:endParaRPr lang="pl-PL" dirty="0"/>
          </a:p>
          <a:p>
            <a:pPr marL="0" indent="0">
              <a:buNone/>
            </a:pPr>
            <a:r>
              <a:rPr lang="pl-PL" dirty="0"/>
              <a:t>Poniżej znajduje się uproszczony zarys, jak można rozpocząć implementację podstawowej wersji algorytmu </a:t>
            </a:r>
            <a:r>
              <a:rPr lang="pl-PL" dirty="0" err="1"/>
              <a:t>ReBeL</a:t>
            </a:r>
            <a:r>
              <a:rPr lang="pl-PL" dirty="0"/>
              <a:t> w języku </a:t>
            </a:r>
            <a:r>
              <a:rPr lang="pl-PL" dirty="0" err="1"/>
              <a:t>Python</a:t>
            </a:r>
            <a:r>
              <a:rPr lang="pl-PL" dirty="0"/>
              <a:t>. Ten przykład zakłada znajomość kluczowych pojęć i skupia się na strukturze podejścia. Nie jest to pełna implementacja, ale powinna służyć jako wskazówka.</a:t>
            </a:r>
          </a:p>
        </p:txBody>
      </p:sp>
    </p:spTree>
    <p:extLst>
      <p:ext uri="{BB962C8B-B14F-4D97-AF65-F5344CB8AC3E}">
        <p14:creationId xmlns:p14="http://schemas.microsoft.com/office/powerpoint/2010/main" val="29289774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B31653-EC27-F913-9C4E-AFAA1EAAEE77}"/>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B5F7B63-3FF6-43B0-1A1A-A81FDADA95B0}"/>
              </a:ext>
            </a:extLst>
          </p:cNvPr>
          <p:cNvSpPr>
            <a:spLocks noGrp="1"/>
          </p:cNvSpPr>
          <p:nvPr>
            <p:ph type="body" sz="quarter" idx="27"/>
          </p:nvPr>
        </p:nvSpPr>
        <p:spPr/>
        <p:txBody>
          <a:bodyPr/>
          <a:lstStyle/>
          <a:p>
            <a:pPr marL="0" indent="0">
              <a:buNone/>
            </a:pPr>
            <a:r>
              <a:rPr lang="pl-PL" dirty="0"/>
              <a:t>Wymagania</a:t>
            </a:r>
          </a:p>
          <a:p>
            <a:r>
              <a:rPr lang="pl-PL" dirty="0" err="1"/>
              <a:t>Python</a:t>
            </a:r>
            <a:r>
              <a:rPr lang="pl-PL" dirty="0"/>
              <a:t> 3.x</a:t>
            </a:r>
          </a:p>
          <a:p>
            <a:r>
              <a:rPr lang="pl-PL" dirty="0" err="1"/>
              <a:t>PyTorch</a:t>
            </a:r>
            <a:r>
              <a:rPr lang="pl-PL" dirty="0"/>
              <a:t> lub </a:t>
            </a:r>
            <a:r>
              <a:rPr lang="pl-PL" dirty="0" err="1"/>
              <a:t>TensorFlow</a:t>
            </a:r>
            <a:r>
              <a:rPr lang="pl-PL" dirty="0"/>
              <a:t> do implementacji sieci neuronowych</a:t>
            </a:r>
          </a:p>
          <a:p>
            <a:r>
              <a:rPr lang="pl-PL" dirty="0"/>
              <a:t>Biblioteki do środowisk gier (np. </a:t>
            </a:r>
            <a:r>
              <a:rPr lang="pl-PL" dirty="0" err="1"/>
              <a:t>OpenAI</a:t>
            </a:r>
            <a:r>
              <a:rPr lang="pl-PL" dirty="0"/>
              <a:t> </a:t>
            </a:r>
            <a:r>
              <a:rPr lang="pl-PL" dirty="0" err="1"/>
              <a:t>Gym</a:t>
            </a:r>
            <a:r>
              <a:rPr lang="pl-PL" dirty="0"/>
              <a:t> do środowisk uczenia przez wzmacnianie)</a:t>
            </a:r>
          </a:p>
          <a:p>
            <a:pPr marL="0" indent="0">
              <a:buNone/>
            </a:pPr>
            <a:r>
              <a:rPr lang="pl-PL" dirty="0"/>
              <a:t>Podstawowa struktura</a:t>
            </a:r>
          </a:p>
          <a:p>
            <a:r>
              <a:rPr lang="pl-PL" dirty="0"/>
              <a:t>Definicja gry: Zdefiniuj środowisko gry z jej zasadami i stanami.</a:t>
            </a:r>
          </a:p>
          <a:p>
            <a:r>
              <a:rPr lang="pl-PL" dirty="0"/>
              <a:t>Sieci neuronowe: Skonfiguruj sieci neuronowe do przewidywania polityk i funkcji wartości.</a:t>
            </a:r>
          </a:p>
          <a:p>
            <a:r>
              <a:rPr lang="pl-PL" dirty="0"/>
              <a:t>Pętla treningowa: Zaimplementuj pętlę treningową, w której algorytm uczy się na podstawie symulacji gier.</a:t>
            </a:r>
          </a:p>
        </p:txBody>
      </p:sp>
    </p:spTree>
    <p:extLst>
      <p:ext uri="{BB962C8B-B14F-4D97-AF65-F5344CB8AC3E}">
        <p14:creationId xmlns:p14="http://schemas.microsoft.com/office/powerpoint/2010/main" val="2618902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Wprowadzenie do zagadnień związanych ze sztuczną inteligencją</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Sztuczne sieci neuronowe</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Przeszukiwanie za pomocą algorytmów heurystycznych z implementacją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Algorytmy Ewolucyjne  - Algorytmy Genetyczne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Przegląd najnowszych algorytmów AI:</a:t>
            </a:r>
          </a:p>
        </p:txBody>
      </p:sp>
      <p:sp>
        <p:nvSpPr>
          <p:cNvPr id="9" name="Symbol zastępczy tekstu 8"/>
          <p:cNvSpPr>
            <a:spLocks noGrp="1"/>
          </p:cNvSpPr>
          <p:nvPr>
            <p:ph type="body" sz="quarter" idx="34"/>
          </p:nvPr>
        </p:nvSpPr>
        <p:spPr>
          <a:xfrm>
            <a:off x="1581528" y="3095805"/>
            <a:ext cx="7105272" cy="279757"/>
          </a:xfrm>
        </p:spPr>
        <p:txBody>
          <a:bodyPr/>
          <a:lstStyle/>
          <a:p>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679109" cy="611706"/>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07.06.2024</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3840</TotalTime>
  <Words>8500</Words>
  <Application>Microsoft Office PowerPoint</Application>
  <PresentationFormat>Pokaz na ekranie (16:9)</PresentationFormat>
  <Paragraphs>596</Paragraphs>
  <Slides>144</Slides>
  <Notes>3</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144</vt:i4>
      </vt:variant>
    </vt:vector>
  </HeadingPairs>
  <TitlesOfParts>
    <vt:vector size="152" baseType="lpstr">
      <vt:lpstr>Aptos</vt:lpstr>
      <vt:lpstr>Arial</vt:lpstr>
      <vt:lpstr>Calibri</vt:lpstr>
      <vt:lpstr>Courier New</vt:lpstr>
      <vt:lpstr>Symbol</vt:lpstr>
      <vt:lpstr>Times New Roman</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300</cp:revision>
  <dcterms:created xsi:type="dcterms:W3CDTF">2015-08-12T08:39:11Z</dcterms:created>
  <dcterms:modified xsi:type="dcterms:W3CDTF">2024-06-07T05:15:54Z</dcterms:modified>
</cp:coreProperties>
</file>